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4"/>
  </p:sldMasterIdLst>
  <p:notesMasterIdLst>
    <p:notesMasterId r:id="rId28"/>
  </p:notesMasterIdLst>
  <p:handoutMasterIdLst>
    <p:handoutMasterId r:id="rId29"/>
  </p:handoutMasterIdLst>
  <p:sldIdLst>
    <p:sldId id="256" r:id="rId5"/>
    <p:sldId id="266" r:id="rId6"/>
    <p:sldId id="278" r:id="rId7"/>
    <p:sldId id="340" r:id="rId8"/>
    <p:sldId id="351" r:id="rId9"/>
    <p:sldId id="335" r:id="rId10"/>
    <p:sldId id="352" r:id="rId11"/>
    <p:sldId id="344" r:id="rId12"/>
    <p:sldId id="290" r:id="rId13"/>
    <p:sldId id="337" r:id="rId14"/>
    <p:sldId id="347" r:id="rId15"/>
    <p:sldId id="348" r:id="rId16"/>
    <p:sldId id="356" r:id="rId17"/>
    <p:sldId id="336" r:id="rId18"/>
    <p:sldId id="338" r:id="rId19"/>
    <p:sldId id="353" r:id="rId20"/>
    <p:sldId id="326" r:id="rId21"/>
    <p:sldId id="350" r:id="rId22"/>
    <p:sldId id="354" r:id="rId23"/>
    <p:sldId id="263" r:id="rId24"/>
    <p:sldId id="341" r:id="rId25"/>
    <p:sldId id="349" r:id="rId26"/>
    <p:sldId id="35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FF7615-2D19-E7D9-F245-BB97DF9D4809}" name="Root, William Edward (Bill) III CPO USN DCNO N1 (USA)" initials="R(" userId="S::william.e.root23.mil@us.navy.mil::3ab510db-f798-4fd9-8bf7-511d0624bf59" providerId="AD"/>
  <p188:author id="{E626CF1C-9CF6-5A50-A53D-FA69284A8C80}" name="Pace, Frank John Jr CPO USN CNO (USA)" initials="FJP" userId="Pace, Frank John Jr CPO USN CNO (USA)" providerId="None"/>
  <p188:author id="{F1F4E253-13E3-0FDB-C17F-5798D83CBC73}" name="Harrison, Jessica L MCPO USN DCNO N1 (USA)" initials="H(" userId="S::jessica.l.harrison31.mil@us.navy.mil::e333c8ac-cb61-4160-9e0b-7200bf52e79d" providerId="AD"/>
  <p188:author id="{C576815B-2FD4-83C9-9692-029E77B55B53}" name="Carleen Daniels" initials="CD" userId="S::cdaniels@carleycorp.com::e03e2254-d742-43f9-bb34-35c4d49dcf42" providerId="AD"/>
  <p188:author id="{C9EE9C61-9DD6-3B81-1AC7-5537F5A36F11}" name="Robbins, Arthur J II CDR USN (USA)" initials="R(" userId="S::arthur.j.robbins2.mil@us.navy.mil::8845f00e-1420-43fc-b5cc-69ea37d2cf8c" providerId="AD"/>
  <p188:author id="{0526106E-9075-AA7B-DAF9-6BF3F34D6975}" name="Christina Metzler" initials="CM" userId="S::cmetzler@carleycorp.com::c1ffe628-3861-4780-8ca1-f0a54b5f1e8f" providerId="AD"/>
  <p188:author id="{0C39D574-1E94-A75D-3F88-1B4B673AB541}" name="Van Thomas" initials="VT" userId="Van Thomas" providerId="None"/>
  <p188:author id="{C3BC38AE-AF06-1E23-0054-2453770E6719}" name="Jeffery Ellis" initials="JE" userId="S::jellis@carleycorp.com::c61fbf16-1a5d-481e-8b27-54d2d05be428" providerId="AD"/>
  <p188:author id="{93AAE0CA-A165-2C9F-48B6-3BEA515C3F37}" name="Michael Infinger" initials="MI" userId="S::minfinger@carleycorp.com::bac5e6d8-6891-4b2e-a252-ea2add64dea0" providerId="AD"/>
  <p188:author id="{FE3F6BEB-0894-9517-DAD4-C0FE6C95C1A3}" name="Kenneth McGuffee" initials="KM" userId="S::kmcguffee@carleycorp.com::aa961554-3835-426f-aa32-373b4c80e3bf" providerId="AD"/>
  <p188:author id="{ABEFD6ED-49D2-6454-FB34-C80F58E46FE8}" name="DiGangi, Holly [USA]" initials="HD" userId="S::624189@bah.com::2dc1fcc0-a0f4-4b22-b684-8278b3c46c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A39"/>
    <a:srgbClr val="E8B00F"/>
    <a:srgbClr val="000000"/>
    <a:srgbClr val="FF8D16"/>
    <a:srgbClr val="00405C"/>
    <a:srgbClr val="00293A"/>
    <a:srgbClr val="C9992A"/>
    <a:srgbClr val="00283A"/>
    <a:srgbClr val="A6A6A6"/>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5DC05C-94D0-522E-763A-A4679B96847F}" v="38" dt="2026-04-03T12:32:29.3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21" autoAdjust="0"/>
    <p:restoredTop sz="68549" autoAdjust="0"/>
  </p:normalViewPr>
  <p:slideViewPr>
    <p:cSldViewPr snapToGrid="0">
      <p:cViewPr>
        <p:scale>
          <a:sx n="66" d="100"/>
          <a:sy n="66" d="100"/>
        </p:scale>
        <p:origin x="3354" y="87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00" d="100"/>
          <a:sy n="100" d="100"/>
        </p:scale>
        <p:origin x="355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67329D-61C0-1AEF-4BB6-236F663949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7938E64-F1E7-51FD-4680-6773FE6ABD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F5B768-2737-4547-BAEE-0C4CD571E566}" type="datetimeFigureOut">
              <a:rPr lang="en-US" smtClean="0"/>
              <a:t>4/16/2026</a:t>
            </a:fld>
            <a:endParaRPr lang="en-US" dirty="0"/>
          </a:p>
        </p:txBody>
      </p:sp>
      <p:sp>
        <p:nvSpPr>
          <p:cNvPr id="4" name="Footer Placeholder 3">
            <a:extLst>
              <a:ext uri="{FF2B5EF4-FFF2-40B4-BE49-F238E27FC236}">
                <a16:creationId xmlns:a16="http://schemas.microsoft.com/office/drawing/2014/main" id="{C685A948-C47F-7052-A5B7-BB2FC451B6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9D69145-6963-2F48-C911-96622302C2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41403E-4EF0-489C-BD74-0C7F3B424F78}" type="slidenum">
              <a:rPr lang="en-US" smtClean="0"/>
              <a:t>‹#›</a:t>
            </a:fld>
            <a:endParaRPr lang="en-US" dirty="0"/>
          </a:p>
        </p:txBody>
      </p:sp>
    </p:spTree>
    <p:extLst>
      <p:ext uri="{BB962C8B-B14F-4D97-AF65-F5344CB8AC3E}">
        <p14:creationId xmlns:p14="http://schemas.microsoft.com/office/powerpoint/2010/main" val="2186567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03A624-1232-4E92-949B-0F831D1377F6}" type="datetimeFigureOut">
              <a:rPr lang="en-US" smtClean="0"/>
              <a:t>4/16/2026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DECA1-90B2-4901-9C02-4FB4999FDED7}" type="slidenum">
              <a:rPr lang="en-US" smtClean="0"/>
              <a:t>‹#›</a:t>
            </a:fld>
            <a:endParaRPr lang="en-US" dirty="0"/>
          </a:p>
        </p:txBody>
      </p:sp>
    </p:spTree>
    <p:extLst>
      <p:ext uri="{BB962C8B-B14F-4D97-AF65-F5344CB8AC3E}">
        <p14:creationId xmlns:p14="http://schemas.microsoft.com/office/powerpoint/2010/main" val="3335324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400" dirty="0">
                <a:effectLst/>
                <a:latin typeface="+mn-lt"/>
                <a:ea typeface="Calibri" panose="020F0502020204030204" pitchFamily="34" charset="0"/>
              </a:rPr>
              <a:t>Topic: COSFA</a:t>
            </a:r>
          </a:p>
          <a:p>
            <a:pPr marL="0" marR="0">
              <a:spcBef>
                <a:spcPts val="0"/>
              </a:spcBef>
              <a:spcAft>
                <a:spcPts val="0"/>
              </a:spcAft>
            </a:pPr>
            <a:r>
              <a:rPr lang="en-US" sz="1400" dirty="0">
                <a:effectLst/>
                <a:latin typeface="+mn-lt"/>
                <a:ea typeface="Calibri" panose="020F0502020204030204" pitchFamily="34" charset="0"/>
              </a:rPr>
              <a:t>Time: 30 minutes</a:t>
            </a:r>
          </a:p>
          <a:p>
            <a:pPr marL="0" marR="0">
              <a:spcBef>
                <a:spcPts val="0"/>
              </a:spcBef>
              <a:spcAft>
                <a:spcPts val="0"/>
              </a:spcAft>
            </a:pPr>
            <a:r>
              <a:rPr lang="en-US" sz="1400" dirty="0">
                <a:effectLst/>
                <a:latin typeface="+mn-lt"/>
                <a:ea typeface="Calibri" panose="020F0502020204030204" pitchFamily="34" charset="0"/>
              </a:rPr>
              <a:t>Purpose of training evolution: </a:t>
            </a:r>
            <a:r>
              <a:rPr lang="en-US" sz="1400" b="0" i="0" dirty="0"/>
              <a:t>To build Warrior Toughness, Sailors will</a:t>
            </a:r>
            <a:r>
              <a:rPr lang="en-US" sz="1400" i="0" dirty="0">
                <a:effectLst/>
                <a:latin typeface="+mn-lt"/>
                <a:ea typeface="Calibri" panose="020F0502020204030204" pitchFamily="34" charset="0"/>
              </a:rPr>
              <a:t> </a:t>
            </a:r>
            <a:r>
              <a:rPr lang="en-US" sz="1400" dirty="0">
                <a:effectLst/>
                <a:latin typeface="+mn-lt"/>
                <a:ea typeface="Calibri" panose="020F0502020204030204" pitchFamily="34" charset="0"/>
              </a:rPr>
              <a:t>learn skills and support necessary to aid shipmates during stress-related injury to mitigate destructive behaviors.</a:t>
            </a:r>
          </a:p>
          <a:p>
            <a:pPr marL="0" marR="0">
              <a:spcBef>
                <a:spcPts val="0"/>
              </a:spcBef>
              <a:spcAft>
                <a:spcPts val="0"/>
              </a:spcAft>
            </a:pPr>
            <a:r>
              <a:rPr lang="en-US" sz="1400" dirty="0">
                <a:effectLst/>
                <a:latin typeface="+mn-lt"/>
                <a:ea typeface="Calibri" panose="020F0502020204030204" pitchFamily="34" charset="0"/>
              </a:rPr>
              <a:t>Expected outcome of training evolution: All hands preserve life, prevent harm, and promote recovery.</a:t>
            </a:r>
          </a:p>
          <a:p>
            <a:pPr marL="0" marR="0">
              <a:spcBef>
                <a:spcPts val="0"/>
              </a:spcBef>
              <a:spcAft>
                <a:spcPts val="0"/>
              </a:spcAft>
            </a:pPr>
            <a:r>
              <a:rPr lang="en-US" sz="1400" dirty="0">
                <a:effectLst/>
                <a:latin typeface="+mn-lt"/>
                <a:ea typeface="Calibri" panose="020F0502020204030204" pitchFamily="34" charset="0"/>
              </a:rPr>
              <a:t>Safety: Inform Sailors of safety hazards in the training environment. For some topics, Sailors should be informed if there is a designated person to talk to if the Sailor feels compelled to leave the training.</a:t>
            </a:r>
          </a:p>
          <a:p>
            <a:r>
              <a:rPr lang="en-US" sz="1400" b="1" dirty="0">
                <a:latin typeface="+mn-lt"/>
              </a:rPr>
              <a:t>Facilitator Actions:</a:t>
            </a:r>
          </a:p>
          <a:p>
            <a:pPr marL="171450" indent="-171450">
              <a:buFont typeface="Arial" panose="020B0604020202020204" pitchFamily="34" charset="0"/>
              <a:buChar char="•"/>
            </a:pPr>
            <a:r>
              <a:rPr lang="en-US" sz="1400" b="0" i="1" dirty="0">
                <a:latin typeface="+mn-lt"/>
              </a:rPr>
              <a:t>Display slide.</a:t>
            </a:r>
          </a:p>
          <a:p>
            <a:pPr marL="171450" indent="-171450">
              <a:buFont typeface="Arial" panose="020B0604020202020204" pitchFamily="34" charset="0"/>
              <a:buChar char="•"/>
            </a:pPr>
            <a:r>
              <a:rPr lang="en-US" sz="1400" b="0" i="1" dirty="0">
                <a:latin typeface="+mn-lt"/>
              </a:rPr>
              <a:t>Greet Sailors.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latin typeface="+mn-lt"/>
              </a:rPr>
              <a:t>Introduce yourself and give any background on yourself that might be of interest.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latin typeface="+mn-lt"/>
              </a:rPr>
              <a:t>Establish credibility.</a:t>
            </a:r>
            <a:endParaRPr lang="en-US" sz="1400" dirty="0">
              <a:effectLst/>
              <a:latin typeface="+mn-lt"/>
              <a:ea typeface="Calibri" panose="020F0502020204030204" pitchFamily="34" charset="0"/>
            </a:endParaRPr>
          </a:p>
          <a:p>
            <a:pPr marL="0" marR="0">
              <a:spcBef>
                <a:spcPts val="0"/>
              </a:spcBef>
              <a:spcAft>
                <a:spcPts val="0"/>
              </a:spcAft>
            </a:pPr>
            <a:r>
              <a:rPr lang="en-US" sz="1400" b="1" dirty="0">
                <a:effectLst/>
                <a:latin typeface="+mn-lt"/>
                <a:ea typeface="Calibri" panose="020F0502020204030204" pitchFamily="34" charset="0"/>
              </a:rPr>
              <a:t>Facilitator Instructions:</a:t>
            </a:r>
            <a:endParaRPr lang="en-US" sz="1400" dirty="0">
              <a:effectLst/>
              <a:latin typeface="+mn-lt"/>
              <a:ea typeface="Calibri" panose="020F0502020204030204" pitchFamily="34" charset="0"/>
            </a:endParaRPr>
          </a:p>
          <a:p>
            <a:pPr marL="171450" marR="0" lvl="0" indent="-171450" algn="l" defTabSz="914400" rtl="0" eaLnBrk="1" latinLnBrk="0" hangingPunct="1">
              <a:lnSpc>
                <a:spcPct val="105000"/>
              </a:lnSpc>
              <a:spcBef>
                <a:spcPts val="0"/>
              </a:spcBef>
              <a:spcAft>
                <a:spcPts val="0"/>
              </a:spcAft>
              <a:buFont typeface="Arial" panose="020B0604020202020204" pitchFamily="34" charset="0"/>
              <a:buChar char="•"/>
            </a:pPr>
            <a:r>
              <a:rPr lang="en-US" sz="1400" b="0" i="0" kern="1200" dirty="0">
                <a:latin typeface="+mn-lt"/>
                <a:ea typeface="+mn-ea"/>
                <a:cs typeface="+mn-cs"/>
              </a:rPr>
              <a:t>The slide deck acts as a guide to present a facilitated discussion that may include activities. </a:t>
            </a:r>
          </a:p>
          <a:p>
            <a:pPr marL="285750" marR="0" lvl="0" indent="-137160" defTabSz="457200">
              <a:lnSpc>
                <a:spcPct val="105000"/>
              </a:lnSpc>
              <a:spcBef>
                <a:spcPts val="0"/>
              </a:spcBef>
              <a:spcAft>
                <a:spcPts val="0"/>
              </a:spcAft>
              <a:buFont typeface="Courier New" panose="02070309020205020404" pitchFamily="49" charset="0"/>
              <a:buChar char="o"/>
              <a:tabLst>
                <a:tab pos="182880" algn="l"/>
              </a:tabLst>
            </a:pPr>
            <a:r>
              <a:rPr lang="en-US" sz="1400" i="0" dirty="0">
                <a:effectLst/>
                <a:latin typeface="+mn-lt"/>
                <a:ea typeface="Times New Roman" panose="02020603050405020304" pitchFamily="18" charset="0"/>
              </a:rPr>
              <a:t>Best practice: Use the slide to develop interest in the subject matter. </a:t>
            </a:r>
            <a:r>
              <a:rPr lang="en-US" sz="1400" b="1" i="0" dirty="0">
                <a:effectLst/>
                <a:latin typeface="+mn-lt"/>
                <a:ea typeface="Times New Roman" panose="02020603050405020304" pitchFamily="18" charset="0"/>
              </a:rPr>
              <a:t>Do not </a:t>
            </a:r>
            <a:r>
              <a:rPr lang="en-US" sz="1400" i="0" dirty="0">
                <a:effectLst/>
                <a:latin typeface="+mn-lt"/>
                <a:ea typeface="Times New Roman" panose="02020603050405020304" pitchFamily="18" charset="0"/>
              </a:rPr>
              <a:t>read the slides word for word. The Sailors should be able read the text and understand the messaging presented in the graphics.</a:t>
            </a:r>
            <a:endParaRPr lang="en-US" sz="1400" i="0" dirty="0">
              <a:effectLst/>
              <a:latin typeface="+mn-lt"/>
              <a:ea typeface="Calibri" panose="020F0502020204030204" pitchFamily="34" charset="0"/>
            </a:endParaRPr>
          </a:p>
          <a:p>
            <a:pPr marL="171450" marR="0" lvl="0" indent="-171450" algn="l" defTabSz="914400" rtl="0" eaLnBrk="1" latinLnBrk="0" hangingPunct="1">
              <a:lnSpc>
                <a:spcPct val="105000"/>
              </a:lnSpc>
              <a:spcBef>
                <a:spcPts val="0"/>
              </a:spcBef>
              <a:spcAft>
                <a:spcPts val="0"/>
              </a:spcAft>
              <a:buFont typeface="Arial" panose="020B0604020202020204" pitchFamily="34" charset="0"/>
              <a:buChar char="•"/>
            </a:pPr>
            <a:r>
              <a:rPr lang="en-US" sz="1400" b="0" i="0" kern="1200" dirty="0">
                <a:latin typeface="+mn-lt"/>
                <a:ea typeface="+mn-ea"/>
                <a:cs typeface="+mn-cs"/>
              </a:rPr>
              <a:t>Facilitator notes are available for each slide to help the Facilitator deliver the topic.</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dirty="0">
                <a:effectLst/>
                <a:latin typeface="+mn-lt"/>
                <a:ea typeface="Times New Roman" panose="02020603050405020304" pitchFamily="18" charset="0"/>
                <a:cs typeface="+mn-cs"/>
              </a:rPr>
              <a:t>Best practice: Use the Slide Show view to ensure the Facilitator notes are viewable.</a:t>
            </a:r>
            <a:endParaRPr lang="en-US" sz="1400" i="0" kern="1200" dirty="0">
              <a:effectLst/>
              <a:latin typeface="+mn-lt"/>
              <a:ea typeface="Calibri" panose="020F0502020204030204" pitchFamily="34" charset="0"/>
              <a:cs typeface="+mn-cs"/>
            </a:endParaRPr>
          </a:p>
          <a:p>
            <a:pPr marL="171450" marR="0" lvl="0" indent="-171450" algn="l" defTabSz="914400" rtl="0" eaLnBrk="1" latinLnBrk="0" hangingPunct="1">
              <a:lnSpc>
                <a:spcPct val="105000"/>
              </a:lnSpc>
              <a:spcBef>
                <a:spcPts val="0"/>
              </a:spcBef>
              <a:spcAft>
                <a:spcPts val="0"/>
              </a:spcAft>
              <a:buFont typeface="Arial" panose="020B0604020202020204" pitchFamily="34" charset="0"/>
              <a:buChar char="•"/>
            </a:pPr>
            <a:r>
              <a:rPr lang="en-US" sz="1400" b="0" i="0" kern="1200" dirty="0">
                <a:latin typeface="+mn-lt"/>
                <a:ea typeface="+mn-ea"/>
                <a:cs typeface="+mn-cs"/>
              </a:rPr>
              <a:t>The Facilitator notes are divided into general instructions for Facilitator Actions (mechanics of facilitation) and the Facilitator Content (</a:t>
            </a:r>
            <a:r>
              <a:rPr lang="en-US" sz="1400" b="0" i="1" kern="1200" dirty="0">
                <a:latin typeface="+mn-lt"/>
                <a:ea typeface="+mn-ea"/>
                <a:cs typeface="+mn-cs"/>
              </a:rPr>
              <a:t>Inform</a:t>
            </a:r>
            <a:r>
              <a:rPr lang="en-US" sz="1400" b="0" i="0" kern="1200" dirty="0">
                <a:latin typeface="+mn-lt"/>
                <a:ea typeface="+mn-ea"/>
                <a:cs typeface="+mn-cs"/>
              </a:rPr>
              <a:t>, </a:t>
            </a:r>
            <a:r>
              <a:rPr lang="en-US" sz="1400" b="0" i="1" kern="1200" dirty="0">
                <a:latin typeface="+mn-lt"/>
                <a:ea typeface="+mn-ea"/>
                <a:cs typeface="+mn-cs"/>
              </a:rPr>
              <a:t>Discuss</a:t>
            </a:r>
            <a:r>
              <a:rPr lang="en-US" sz="1400" b="0" i="0" kern="1200" dirty="0">
                <a:latin typeface="+mn-lt"/>
                <a:ea typeface="+mn-ea"/>
                <a:cs typeface="+mn-cs"/>
              </a:rPr>
              <a:t>, </a:t>
            </a:r>
            <a:r>
              <a:rPr lang="en-US" sz="1400" b="0" i="1" kern="1200" dirty="0">
                <a:latin typeface="+mn-lt"/>
                <a:ea typeface="+mn-ea"/>
                <a:cs typeface="+mn-cs"/>
              </a:rPr>
              <a:t>Perform</a:t>
            </a:r>
            <a:r>
              <a:rPr lang="en-US" sz="1400" b="0" i="0" kern="1200" dirty="0">
                <a:latin typeface="+mn-lt"/>
                <a:ea typeface="+mn-ea"/>
                <a:cs typeface="+mn-cs"/>
              </a:rPr>
              <a:t>, and </a:t>
            </a:r>
            <a:r>
              <a:rPr lang="en-US" sz="1400" b="0" i="1" kern="1200" dirty="0">
                <a:latin typeface="+mn-lt"/>
                <a:ea typeface="+mn-ea"/>
                <a:cs typeface="+mn-cs"/>
              </a:rPr>
              <a:t>Reference</a:t>
            </a:r>
            <a:r>
              <a:rPr lang="en-US" sz="1400" b="0" i="0" kern="1200" dirty="0">
                <a:latin typeface="+mn-lt"/>
                <a:ea typeface="+mn-ea"/>
                <a:cs typeface="+mn-cs"/>
              </a:rPr>
              <a:t>).</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dirty="0">
                <a:effectLst/>
                <a:latin typeface="+mn-lt"/>
                <a:ea typeface="Times New Roman" panose="02020603050405020304" pitchFamily="18" charset="0"/>
                <a:cs typeface="+mn-cs"/>
              </a:rPr>
              <a:t>Best practice for </a:t>
            </a:r>
            <a:r>
              <a:rPr lang="en-US" sz="1400" i="1" kern="1200" dirty="0">
                <a:effectLst/>
                <a:latin typeface="+mn-lt"/>
                <a:ea typeface="Times New Roman" panose="02020603050405020304" pitchFamily="18" charset="0"/>
                <a:cs typeface="+mn-cs"/>
              </a:rPr>
              <a:t>Inform</a:t>
            </a:r>
            <a:r>
              <a:rPr lang="en-US" sz="1400" i="0" kern="1200" dirty="0">
                <a:effectLst/>
                <a:latin typeface="+mn-lt"/>
                <a:ea typeface="Times New Roman" panose="02020603050405020304" pitchFamily="18" charset="0"/>
                <a:cs typeface="+mn-cs"/>
              </a:rPr>
              <a:t>: Present facts, concepts, and procedures. Depending on the facilitator’s expertise, content may be used as background information or suggested talking points. Content in quotation marks is recommended to be read verbatim.</a:t>
            </a:r>
            <a:endParaRPr lang="en-US" sz="1400" i="0" kern="1200" dirty="0">
              <a:effectLst/>
              <a:latin typeface="+mn-lt"/>
              <a:ea typeface="Calibri" panose="020F0502020204030204" pitchFamily="34" charset="0"/>
              <a:cs typeface="+mn-cs"/>
            </a:endParaRP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dirty="0">
                <a:effectLst/>
                <a:latin typeface="+mn-lt"/>
                <a:ea typeface="Times New Roman" panose="02020603050405020304" pitchFamily="18" charset="0"/>
                <a:cs typeface="+mn-cs"/>
              </a:rPr>
              <a:t>Best practice for </a:t>
            </a:r>
            <a:r>
              <a:rPr lang="en-US" sz="1400" i="1" kern="1200" dirty="0">
                <a:effectLst/>
                <a:latin typeface="+mn-lt"/>
                <a:ea typeface="Times New Roman" panose="02020603050405020304" pitchFamily="18" charset="0"/>
                <a:cs typeface="+mn-cs"/>
              </a:rPr>
              <a:t>Discuss</a:t>
            </a:r>
            <a:r>
              <a:rPr lang="en-US" sz="1400" i="0" kern="1200" dirty="0">
                <a:effectLst/>
                <a:latin typeface="+mn-lt"/>
                <a:ea typeface="Times New Roman" panose="02020603050405020304" pitchFamily="18" charset="0"/>
                <a:cs typeface="+mn-cs"/>
              </a:rPr>
              <a:t>: Conduct large-group question and answer sessions or large-group, Facilitator-led activities. Depending on the subject matter, these may be written as questions with expected answers or scripted activities. </a:t>
            </a:r>
            <a:endParaRPr lang="en-US" sz="1400" i="0" kern="1200" dirty="0">
              <a:effectLst/>
              <a:latin typeface="+mn-lt"/>
              <a:ea typeface="Calibri" panose="020F0502020204030204" pitchFamily="34" charset="0"/>
              <a:cs typeface="+mn-cs"/>
            </a:endParaRP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dirty="0">
                <a:effectLst/>
                <a:latin typeface="+mn-lt"/>
                <a:ea typeface="Times New Roman" panose="02020603050405020304" pitchFamily="18" charset="0"/>
                <a:cs typeface="+mn-cs"/>
              </a:rPr>
              <a:t>Best practice for </a:t>
            </a:r>
            <a:r>
              <a:rPr lang="en-US" sz="1400" i="1" kern="1200" dirty="0">
                <a:effectLst/>
                <a:latin typeface="+mn-lt"/>
                <a:ea typeface="Times New Roman" panose="02020603050405020304" pitchFamily="18" charset="0"/>
                <a:cs typeface="+mn-cs"/>
              </a:rPr>
              <a:t>Perform</a:t>
            </a:r>
            <a:r>
              <a:rPr lang="en-US" sz="1400" i="0" kern="1200" dirty="0">
                <a:effectLst/>
                <a:latin typeface="+mn-lt"/>
                <a:ea typeface="Times New Roman" panose="02020603050405020304" pitchFamily="18" charset="0"/>
                <a:cs typeface="+mn-cs"/>
              </a:rPr>
              <a:t>: Facilitate small-group, scenario-based or procedural activities. Depending on the subject matter, these may be written with specific actions the Sailors will take or general ways for the Facilitator to monitor the activities. The Facilitator will be provided with expected outcomes to ensure Sailors leave training with correct information.</a:t>
            </a:r>
          </a:p>
          <a:p>
            <a:pPr marL="285750" marR="0" lvl="0" indent="-137160" algn="l" defTabSz="457200" rtl="0" eaLnBrk="1" latinLnBrk="0" hangingPunct="1">
              <a:lnSpc>
                <a:spcPct val="105000"/>
              </a:lnSpc>
              <a:spcBef>
                <a:spcPts val="0"/>
              </a:spcBef>
              <a:spcAft>
                <a:spcPts val="0"/>
              </a:spcAft>
              <a:buFont typeface="Courier New" panose="02070309020205020404" pitchFamily="49" charset="0"/>
              <a:buChar char="o"/>
              <a:tabLst>
                <a:tab pos="182880" algn="l"/>
              </a:tabLst>
            </a:pPr>
            <a:r>
              <a:rPr lang="en-US" sz="1400" i="0" kern="1200" dirty="0">
                <a:effectLst/>
                <a:latin typeface="+mn-lt"/>
                <a:ea typeface="Calibri" panose="020F0502020204030204" pitchFamily="34" charset="0"/>
                <a:cs typeface="+mn-cs"/>
              </a:rPr>
              <a:t>Best practice for </a:t>
            </a:r>
            <a:r>
              <a:rPr lang="en-US" sz="1400" i="1" kern="1200" dirty="0">
                <a:effectLst/>
                <a:latin typeface="+mn-lt"/>
                <a:ea typeface="Calibri" panose="020F0502020204030204" pitchFamily="34" charset="0"/>
                <a:cs typeface="+mn-cs"/>
              </a:rPr>
              <a:t>Reference</a:t>
            </a:r>
            <a:r>
              <a:rPr lang="en-US" sz="1400" i="0" kern="1200" dirty="0">
                <a:effectLst/>
                <a:latin typeface="+mn-lt"/>
                <a:ea typeface="Calibri" panose="020F0502020204030204" pitchFamily="34" charset="0"/>
                <a:cs typeface="+mn-cs"/>
              </a:rPr>
              <a:t>: This is for Facilitator use only.</a:t>
            </a:r>
          </a:p>
        </p:txBody>
      </p:sp>
      <p:sp>
        <p:nvSpPr>
          <p:cNvPr id="4" name="Slide Number Placeholder 3"/>
          <p:cNvSpPr>
            <a:spLocks noGrp="1"/>
          </p:cNvSpPr>
          <p:nvPr>
            <p:ph type="sldNum" sz="quarter" idx="5"/>
          </p:nvPr>
        </p:nvSpPr>
        <p:spPr/>
        <p:txBody>
          <a:bodyPr/>
          <a:lstStyle/>
          <a:p>
            <a:fld id="{A43DECA1-90B2-4901-9C02-4FB4999FDED7}" type="slidenum">
              <a:rPr lang="en-US" smtClean="0"/>
              <a:t>1</a:t>
            </a:fld>
            <a:endParaRPr lang="en-US" dirty="0"/>
          </a:p>
        </p:txBody>
      </p:sp>
    </p:spTree>
    <p:extLst>
      <p:ext uri="{BB962C8B-B14F-4D97-AF65-F5344CB8AC3E}">
        <p14:creationId xmlns:p14="http://schemas.microsoft.com/office/powerpoint/2010/main" val="1730090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graphics relate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is primary aid?</a:t>
            </a:r>
            <a:endParaRPr kumimoji="0" lang="en-US" sz="1400" b="0" i="1"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endParaRPr lang="en-US" sz="1400" b="0" i="1" dirty="0"/>
          </a:p>
          <a:p>
            <a:pPr marL="171450" indent="-171450">
              <a:buFont typeface="Arial" panose="020B0604020202020204" pitchFamily="34" charset="0"/>
              <a:buChar char="•"/>
            </a:pPr>
            <a:r>
              <a:rPr lang="en-US" sz="1400" b="0" i="0" dirty="0"/>
              <a:t>Primary aid ensures the Sailor’s safety, the safety of those around them, and prevents further harm from happening.</a:t>
            </a:r>
          </a:p>
          <a:p>
            <a:pPr marL="171450" indent="-171450">
              <a:buFont typeface="Arial" panose="020B0604020202020204" pitchFamily="34" charset="0"/>
              <a:buChar char="•"/>
            </a:pPr>
            <a:r>
              <a:rPr lang="en-US" sz="1400" b="0" i="0" dirty="0"/>
              <a:t>Primary aid consists of the two essential components of cover and calm.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Have you ever provided primary aid for a fellow Sailor?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does cover mean?</a:t>
            </a:r>
            <a:endParaRPr kumimoji="0" lang="en-US" sz="1400" b="0" i="1"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endParaRPr lang="en-US" sz="1400" b="0"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t>Cover is getting a Sailor to physical safety as quickly as possible. An easy way to remember this is the term, “Take cover!”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t>Stress can impair the ability to recognize danger and react, so it is important to act when others cannot.</a:t>
            </a:r>
          </a:p>
          <a:p>
            <a:pPr marL="171450" indent="-171450">
              <a:buFont typeface="Arial" panose="020B0604020202020204" pitchFamily="34" charset="0"/>
              <a:buChar char="•"/>
            </a:pPr>
            <a:r>
              <a:rPr lang="en-US" sz="1400" b="0" i="0" dirty="0"/>
              <a:t>The cover process includes:</a:t>
            </a:r>
          </a:p>
          <a:p>
            <a:pPr marL="283464" indent="-137160">
              <a:lnSpc>
                <a:spcPct val="105000"/>
              </a:lnSpc>
              <a:buFont typeface="Courier New" panose="02070309020205020404" pitchFamily="49" charset="0"/>
              <a:buChar char="o"/>
            </a:pPr>
            <a:r>
              <a:rPr lang="en-US" sz="1400" b="0" i="0" dirty="0"/>
              <a:t>Ensuring immediate safety for the stress-affected individual and others</a:t>
            </a:r>
          </a:p>
          <a:p>
            <a:pPr marL="283464" indent="-137160">
              <a:lnSpc>
                <a:spcPct val="105000"/>
              </a:lnSpc>
              <a:buFont typeface="Courier New" panose="02070309020205020404" pitchFamily="49" charset="0"/>
              <a:buChar char="o"/>
            </a:pPr>
            <a:r>
              <a:rPr lang="en-US" sz="1400" b="0" i="0" dirty="0"/>
              <a:t>Shielding from further stress </a:t>
            </a:r>
          </a:p>
          <a:p>
            <a:pPr marL="283464" indent="-137160">
              <a:lnSpc>
                <a:spcPct val="105000"/>
              </a:lnSpc>
              <a:buFont typeface="Courier New" panose="02070309020205020404" pitchFamily="49" charset="0"/>
              <a:buChar char="o"/>
            </a:pPr>
            <a:r>
              <a:rPr lang="en-US" sz="1400" b="0" i="0" dirty="0"/>
              <a:t>Protecting others </a:t>
            </a:r>
          </a:p>
          <a:p>
            <a:pPr marL="283464" indent="-137160">
              <a:lnSpc>
                <a:spcPct val="105000"/>
              </a:lnSpc>
              <a:buFont typeface="Courier New" panose="02070309020205020404" pitchFamily="49" charset="0"/>
              <a:buChar char="o"/>
            </a:pPr>
            <a:r>
              <a:rPr lang="en-US" sz="1400" b="0" i="0" dirty="0"/>
              <a:t>Establishing a secure environment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Nonverbal and verbal cover techniques can be used to assist in getting a Sailor to cover.</a:t>
            </a:r>
            <a:endParaRPr lang="en-US" sz="1400" b="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Why is it important to get a Sailor to cover when they are in distress?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would you get a fellow Sailor to cover if they were in an abusive situation?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does calm mean?</a:t>
            </a:r>
            <a:endParaRPr kumimoji="0" lang="en-US" sz="1400" b="0" i="1"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endParaRPr lang="en-US" sz="1400" b="0"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Calm helps restore normal functioning by using energy management to reduce muscle tension, heart rate, and emotional intensity, aiding both physical and mental recovery.</a:t>
            </a:r>
            <a:endParaRPr lang="en-US" sz="1400" b="0" i="0" dirty="0"/>
          </a:p>
          <a:p>
            <a:pPr marL="171450" indent="-171450">
              <a:buFont typeface="Arial" panose="020B0604020202020204" pitchFamily="34" charset="0"/>
              <a:buChar char="•"/>
            </a:pPr>
            <a:r>
              <a:rPr lang="en-US" sz="1400" b="0" i="0" dirty="0"/>
              <a:t>The calm process includes:</a:t>
            </a:r>
          </a:p>
          <a:p>
            <a:pPr marL="283464" indent="-137160">
              <a:lnSpc>
                <a:spcPct val="102000"/>
              </a:lnSpc>
              <a:buFont typeface="Courier New" panose="02070309020205020404" pitchFamily="49" charset="0"/>
              <a:buChar char="o"/>
            </a:pPr>
            <a:r>
              <a:rPr lang="en-US" sz="1400" b="0" i="0" dirty="0"/>
              <a:t>Reducing level of emotional intensity </a:t>
            </a:r>
          </a:p>
          <a:p>
            <a:pPr marL="283464" indent="-137160">
              <a:lnSpc>
                <a:spcPct val="102000"/>
              </a:lnSpc>
              <a:buFont typeface="Courier New" panose="02070309020205020404" pitchFamily="49" charset="0"/>
              <a:buChar char="o"/>
            </a:pPr>
            <a:r>
              <a:rPr lang="en-US" sz="1400" b="0" i="0" dirty="0"/>
              <a:t>Listening empathetically as the Sailor shares their experience</a:t>
            </a:r>
          </a:p>
          <a:p>
            <a:pPr marL="283464" indent="-137160">
              <a:lnSpc>
                <a:spcPct val="102000"/>
              </a:lnSpc>
              <a:buFont typeface="Courier New" panose="02070309020205020404" pitchFamily="49" charset="0"/>
              <a:buChar char="o"/>
            </a:pPr>
            <a:r>
              <a:rPr lang="en-US" sz="1400" b="0" i="0" dirty="0"/>
              <a:t>Focusing on regaining mental clarity and emotional control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Nonverbal and verbal calming techniques can be used to assist in calming a Sailor in distress.</a:t>
            </a:r>
            <a:endParaRPr lang="en-US" sz="1400" b="0" i="0" kern="1200" dirty="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Why is it important to help calm a Sailor that is in distress?</a:t>
            </a:r>
          </a:p>
        </p:txBody>
      </p:sp>
      <p:sp>
        <p:nvSpPr>
          <p:cNvPr id="4" name="Slide Number Placeholder 3"/>
          <p:cNvSpPr>
            <a:spLocks noGrp="1"/>
          </p:cNvSpPr>
          <p:nvPr>
            <p:ph type="sldNum" sz="quarter" idx="5"/>
          </p:nvPr>
        </p:nvSpPr>
        <p:spPr/>
        <p:txBody>
          <a:bodyPr/>
          <a:lstStyle/>
          <a:p>
            <a:fld id="{A43DECA1-90B2-4901-9C02-4FB4999FDED7}" type="slidenum">
              <a:rPr lang="en-US" smtClean="0"/>
              <a:t>10</a:t>
            </a:fld>
            <a:endParaRPr lang="en-US" dirty="0"/>
          </a:p>
        </p:txBody>
      </p:sp>
    </p:spTree>
    <p:extLst>
      <p:ext uri="{BB962C8B-B14F-4D97-AF65-F5344CB8AC3E}">
        <p14:creationId xmlns:p14="http://schemas.microsoft.com/office/powerpoint/2010/main" val="338694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do you get a Sailor into cover?</a:t>
            </a:r>
            <a:endParaRPr kumimoji="0" lang="en-US" sz="1400" b="0" i="1"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When a Sailor is in danger, it is important to get them to cover as quickly as possible. This can be achieved using nonverbal cover and verbal cover techniques.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do you think examples of nonverbal cover techniques 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p>
          <a:p>
            <a:pPr marL="171450" indent="-171450">
              <a:buFont typeface="Arial" panose="020B0604020202020204" pitchFamily="34" charset="0"/>
              <a:buChar char="•"/>
            </a:pPr>
            <a:r>
              <a:rPr lang="en-US" sz="1400" b="0" i="0" dirty="0"/>
              <a:t>Nonverbal cover techniques can include:</a:t>
            </a:r>
          </a:p>
          <a:p>
            <a:pPr marL="283464" indent="-173736">
              <a:lnSpc>
                <a:spcPct val="105000"/>
              </a:lnSpc>
              <a:buFont typeface="Courier New" panose="02070309020205020404" pitchFamily="49" charset="0"/>
              <a:buChar char="o"/>
            </a:pPr>
            <a:r>
              <a:rPr lang="en-US" sz="1400" b="0" i="0" dirty="0"/>
              <a:t>Making eye contact with the Sailor while indicating stop with your own hands</a:t>
            </a:r>
          </a:p>
          <a:p>
            <a:pPr marL="283464" indent="-173736">
              <a:lnSpc>
                <a:spcPct val="105000"/>
              </a:lnSpc>
              <a:buFont typeface="Courier New" panose="02070309020205020404" pitchFamily="49" charset="0"/>
              <a:buChar char="o"/>
            </a:pPr>
            <a:r>
              <a:rPr lang="en-US" sz="1400" b="0" i="0" dirty="0"/>
              <a:t>Gently pushing one hand on a Sailor’s arm or neck, shaking them, or prodding them to get their attention</a:t>
            </a:r>
          </a:p>
          <a:p>
            <a:pPr marL="283464" indent="-173736">
              <a:lnSpc>
                <a:spcPct val="105000"/>
              </a:lnSpc>
              <a:buFont typeface="Courier New" panose="02070309020205020404" pitchFamily="49" charset="0"/>
              <a:buChar char="o"/>
            </a:pPr>
            <a:r>
              <a:rPr lang="en-US" sz="1400" b="0" i="0" dirty="0"/>
              <a:t>Blocking a Sailor’s way or physically restraining them</a:t>
            </a:r>
          </a:p>
          <a:p>
            <a:pPr marL="283464" indent="-173736">
              <a:lnSpc>
                <a:spcPct val="105000"/>
              </a:lnSpc>
              <a:buFont typeface="Courier New" panose="02070309020205020404" pitchFamily="49" charset="0"/>
              <a:buChar char="o"/>
            </a:pPr>
            <a:r>
              <a:rPr lang="en-US" sz="1400" b="0" i="0" dirty="0"/>
              <a:t>Taking physical control of the Sailor’s body and pulling them to safety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do you think examples of verbal cover techniques 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endParaRPr lang="en-US" sz="1400" b="0" i="0" dirty="0"/>
          </a:p>
          <a:p>
            <a:pPr marL="171450" indent="-171450">
              <a:buFont typeface="Arial" panose="020B0604020202020204" pitchFamily="34" charset="0"/>
              <a:buChar char="•"/>
            </a:pPr>
            <a:r>
              <a:rPr lang="en-US" sz="1400" b="0" i="0" dirty="0"/>
              <a:t>Verbal cover techniques can include:</a:t>
            </a:r>
          </a:p>
          <a:p>
            <a:pPr marL="283464" indent="-173736">
              <a:lnSpc>
                <a:spcPct val="105000"/>
              </a:lnSpc>
              <a:buFont typeface="Courier New" panose="02070309020205020404" pitchFamily="49" charset="0"/>
              <a:buChar char="o"/>
            </a:pPr>
            <a:r>
              <a:rPr lang="en-US" sz="1400" b="0" i="0" dirty="0"/>
              <a:t>Finding out if the Sailor is alright or needs assistance</a:t>
            </a:r>
          </a:p>
          <a:p>
            <a:pPr marL="283464" indent="-173736">
              <a:lnSpc>
                <a:spcPct val="105000"/>
              </a:lnSpc>
              <a:buFont typeface="Courier New" panose="02070309020205020404" pitchFamily="49" charset="0"/>
              <a:buChar char="o"/>
            </a:pPr>
            <a:r>
              <a:rPr lang="en-US" sz="1400" b="0" i="0" dirty="0"/>
              <a:t>Sharing your observations with the Sailor and offering a safer alternative</a:t>
            </a:r>
          </a:p>
          <a:p>
            <a:pPr marL="283464" indent="-173736">
              <a:lnSpc>
                <a:spcPct val="105000"/>
              </a:lnSpc>
              <a:buFont typeface="Courier New" panose="02070309020205020404" pitchFamily="49" charset="0"/>
              <a:buChar char="o"/>
            </a:pPr>
            <a:r>
              <a:rPr lang="en-US" sz="1400" b="0" i="0" dirty="0"/>
              <a:t>Alerting the Sailor of the danger that is about to happen</a:t>
            </a:r>
          </a:p>
          <a:p>
            <a:pPr marL="283464" indent="-173736">
              <a:lnSpc>
                <a:spcPct val="105000"/>
              </a:lnSpc>
              <a:buFont typeface="Courier New" panose="02070309020205020404" pitchFamily="49" charset="0"/>
              <a:buChar char="o"/>
            </a:pPr>
            <a:r>
              <a:rPr lang="en-US" sz="1400" b="0" i="0" dirty="0"/>
              <a:t>Giving the Sailor a firm order to cease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would you determine if nonverbal cover or verbal cover techniques are necessary?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In the moment, it may be difficult to decide the best course of action to get a fellow Sailor to cover.</a:t>
            </a:r>
            <a:endParaRPr lang="en-US" sz="1400" b="0" i="0" dirty="0"/>
          </a:p>
          <a:p>
            <a:pPr marL="171450" indent="-171450">
              <a:buFont typeface="Arial" panose="020B0604020202020204" pitchFamily="34" charset="0"/>
              <a:buChar char="•"/>
            </a:pPr>
            <a:r>
              <a:rPr lang="en-US" sz="1400" b="0" i="0" dirty="0"/>
              <a:t>Potential obstacles to cover and mobilize resources to overcome can include:</a:t>
            </a:r>
          </a:p>
          <a:p>
            <a:pPr marL="283464" indent="-173736">
              <a:lnSpc>
                <a:spcPct val="105000"/>
              </a:lnSpc>
              <a:buFont typeface="Courier New" panose="02070309020205020404" pitchFamily="49" charset="0"/>
              <a:buChar char="o"/>
            </a:pPr>
            <a:r>
              <a:rPr lang="en-US" sz="1400" b="0" i="0" dirty="0"/>
              <a:t>Being completely focused on addressing your personal dangers and prioritizing your own safety before helping others</a:t>
            </a:r>
          </a:p>
          <a:p>
            <a:pPr marL="283464" indent="-173736">
              <a:lnSpc>
                <a:spcPct val="105000"/>
              </a:lnSpc>
              <a:buFont typeface="Courier New" panose="02070309020205020404" pitchFamily="49" charset="0"/>
              <a:buChar char="o"/>
            </a:pPr>
            <a:r>
              <a:rPr lang="en-US" sz="1400" b="0" i="0" dirty="0"/>
              <a:t>Involving leaders, peers, medical professionals, Chaplains, or family members if you cannot win or maintain the trust and attention of an orange zone Sailor</a:t>
            </a:r>
          </a:p>
          <a:p>
            <a:pPr marL="283464" indent="-173736">
              <a:lnSpc>
                <a:spcPct val="105000"/>
              </a:lnSpc>
              <a:buFont typeface="Courier New" panose="02070309020205020404" pitchFamily="49" charset="0"/>
              <a:buChar char="o"/>
            </a:pPr>
            <a:r>
              <a:rPr lang="en-US" sz="1400" b="0" i="0" dirty="0"/>
              <a:t>Seeking medical attention, treatment, etc., when the Sailor in the orange zone continues to be dangerously agitated even after being covered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Have you ever been in a situation where it was necessary to cover a fellow Sailor? If so, how did you do it?</a:t>
            </a:r>
          </a:p>
        </p:txBody>
      </p:sp>
      <p:sp>
        <p:nvSpPr>
          <p:cNvPr id="4" name="Slide Number Placeholder 3"/>
          <p:cNvSpPr>
            <a:spLocks noGrp="1"/>
          </p:cNvSpPr>
          <p:nvPr>
            <p:ph type="sldNum" sz="quarter" idx="5"/>
          </p:nvPr>
        </p:nvSpPr>
        <p:spPr/>
        <p:txBody>
          <a:bodyPr/>
          <a:lstStyle/>
          <a:p>
            <a:fld id="{A43DECA1-90B2-4901-9C02-4FB4999FDED7}" type="slidenum">
              <a:rPr lang="en-US" smtClean="0"/>
              <a:t>11</a:t>
            </a:fld>
            <a:endParaRPr lang="en-US" dirty="0"/>
          </a:p>
        </p:txBody>
      </p:sp>
    </p:spTree>
    <p:extLst>
      <p:ext uri="{BB962C8B-B14F-4D97-AF65-F5344CB8AC3E}">
        <p14:creationId xmlns:p14="http://schemas.microsoft.com/office/powerpoint/2010/main" val="4200632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do you calm a Sailor when they are in distress?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is a nonverbal calming technique?</a:t>
            </a:r>
            <a:endParaRPr lang="en-US" sz="1400" b="1" dirty="0"/>
          </a:p>
          <a:p>
            <a:pPr marL="0" indent="0">
              <a:buFont typeface="Arial" panose="020B0604020202020204" pitchFamily="34" charset="0"/>
              <a:buNone/>
            </a:pPr>
            <a:r>
              <a:rPr lang="en-US" sz="1400" b="0" i="1" dirty="0"/>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Nonverbal calming techniques are used to communicate with a Sailor in distress without talking to them.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t>Nonverbal calming techniques can include:</a:t>
            </a:r>
          </a:p>
          <a:p>
            <a:pPr marL="283464" indent="-173736">
              <a:lnSpc>
                <a:spcPct val="105000"/>
              </a:lnSpc>
              <a:buFont typeface="Courier New" panose="02070309020205020404" pitchFamily="49" charset="0"/>
              <a:buChar char="o"/>
            </a:pPr>
            <a:r>
              <a:rPr lang="en-US" sz="1400" b="0" i="0" dirty="0"/>
              <a:t>Having a dominant physical presence, remaining composed, and maintaining eye contact with the Sailor</a:t>
            </a:r>
          </a:p>
          <a:p>
            <a:pPr marL="283464" indent="-173736">
              <a:lnSpc>
                <a:spcPct val="105000"/>
              </a:lnSpc>
              <a:buFont typeface="Courier New" panose="02070309020205020404" pitchFamily="49" charset="0"/>
              <a:buChar char="o"/>
            </a:pPr>
            <a:r>
              <a:rPr lang="en-US" sz="1400" b="0" i="0" dirty="0"/>
              <a:t>Not showing anger, fear, disgust, or annoyance with the Sailor in need</a:t>
            </a:r>
          </a:p>
          <a:p>
            <a:pPr marL="283464" indent="-173736">
              <a:lnSpc>
                <a:spcPct val="105000"/>
              </a:lnSpc>
              <a:buFont typeface="Courier New" panose="02070309020205020404" pitchFamily="49" charset="0"/>
              <a:buChar char="o"/>
            </a:pPr>
            <a:r>
              <a:rPr lang="en-US" sz="1400" b="0" i="0" dirty="0"/>
              <a:t>Touching or holding the Sailor when appropriate and non-threatening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can you tell if the nonverbal calming technique is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are other ways you can nonverbally calm a Sailor when they are in distress?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is the difference between a nonverbal and verbal calming technique?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Verbal calming techniques are ways to directly communicate with a Sailor in distress to de-escalate the situation to help them calm down.</a:t>
            </a:r>
            <a:endParaRPr lang="en-US" sz="1400" b="0" i="0" dirty="0"/>
          </a:p>
          <a:p>
            <a:pPr marL="171450" indent="-171450">
              <a:buFont typeface="Arial" panose="020B0604020202020204" pitchFamily="34" charset="0"/>
              <a:buChar char="•"/>
            </a:pPr>
            <a:r>
              <a:rPr lang="en-US" sz="1400" b="0" i="0" dirty="0"/>
              <a:t>Verbal calming techniques can include:</a:t>
            </a:r>
          </a:p>
          <a:p>
            <a:pPr marL="283464" marR="0" lvl="0" indent="-173736"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effectLst/>
                <a:uLnTx/>
                <a:uFillTx/>
                <a:ea typeface="+mn-ea"/>
                <a:cs typeface="+mn-cs"/>
              </a:rPr>
              <a:t>Grabbing attention using commands such as "Listen to my voice!" or "Look at me!“</a:t>
            </a:r>
            <a:endParaRPr lang="en-US" sz="1400" b="0" i="0" dirty="0"/>
          </a:p>
          <a:p>
            <a:pPr marL="283464" indent="-173736">
              <a:lnSpc>
                <a:spcPct val="105000"/>
              </a:lnSpc>
              <a:buFont typeface="Courier New" panose="02070309020205020404" pitchFamily="49" charset="0"/>
              <a:buChar char="o"/>
            </a:pPr>
            <a:r>
              <a:rPr lang="en-US" sz="1400" b="0" i="0" dirty="0"/>
              <a:t>Soothing phrases that can be repeated to the Sailor such as:</a:t>
            </a:r>
          </a:p>
          <a:p>
            <a:pPr marL="411480" lvl="1" indent="-137160">
              <a:lnSpc>
                <a:spcPct val="105000"/>
              </a:lnSpc>
              <a:buFont typeface="Wingdings" panose="05000000000000000000" pitchFamily="2" charset="2"/>
              <a:buChar char="§"/>
            </a:pPr>
            <a:r>
              <a:rPr lang="en-US" sz="1400" b="0" i="0" dirty="0"/>
              <a:t>"It is okay.“</a:t>
            </a:r>
          </a:p>
          <a:p>
            <a:pPr marL="411480" lvl="1" indent="-137160">
              <a:lnSpc>
                <a:spcPct val="105000"/>
              </a:lnSpc>
              <a:buFont typeface="Wingdings" panose="05000000000000000000" pitchFamily="2" charset="2"/>
              <a:buChar char="§"/>
            </a:pPr>
            <a:r>
              <a:rPr lang="en-US" sz="1400" b="0" i="0" dirty="0"/>
              <a:t>"Easy now.“</a:t>
            </a:r>
          </a:p>
          <a:p>
            <a:pPr marL="411480" lvl="1" indent="-137160">
              <a:lnSpc>
                <a:spcPct val="105000"/>
              </a:lnSpc>
              <a:buFont typeface="Wingdings" panose="05000000000000000000" pitchFamily="2" charset="2"/>
              <a:buChar char="§"/>
            </a:pPr>
            <a:r>
              <a:rPr lang="en-US" sz="1400" b="0" i="0" dirty="0"/>
              <a:t>"I am here with you.“</a:t>
            </a:r>
          </a:p>
          <a:p>
            <a:pPr marL="411480" lvl="1" indent="-137160">
              <a:lnSpc>
                <a:spcPct val="105000"/>
              </a:lnSpc>
              <a:buFont typeface="Wingdings" panose="05000000000000000000" pitchFamily="2" charset="2"/>
              <a:buChar char="§"/>
            </a:pPr>
            <a:r>
              <a:rPr lang="en-US" sz="1400" b="0" i="0" dirty="0"/>
              <a:t>"You are safe now." </a:t>
            </a:r>
          </a:p>
          <a:p>
            <a:pPr marL="411480" lvl="1" indent="-137160">
              <a:lnSpc>
                <a:spcPct val="105000"/>
              </a:lnSpc>
              <a:buFont typeface="Wingdings" panose="05000000000000000000" pitchFamily="2" charset="2"/>
              <a:buChar char="§"/>
            </a:pPr>
            <a:r>
              <a:rPr lang="en-US" sz="1400" b="0" i="0" dirty="0"/>
              <a:t>“Just breathe.”</a:t>
            </a:r>
          </a:p>
          <a:p>
            <a:pPr marL="283464" indent="-173736">
              <a:lnSpc>
                <a:spcPct val="105000"/>
              </a:lnSpc>
              <a:buFont typeface="Courier New" panose="02070309020205020404" pitchFamily="49" charset="0"/>
              <a:buChar char="o"/>
            </a:pPr>
            <a:r>
              <a:rPr lang="en-US" sz="1400" b="0" i="0" dirty="0"/>
              <a:t>Using encouraging statements such as "There you go" or "You can do it“ when the Sailor starts to make progress out of their distressed state</a:t>
            </a:r>
          </a:p>
          <a:p>
            <a:pPr marL="283464" indent="-173736">
              <a:lnSpc>
                <a:spcPct val="105000"/>
              </a:lnSpc>
              <a:buFont typeface="Courier New" panose="02070309020205020404" pitchFamily="49" charset="0"/>
              <a:buChar char="o"/>
            </a:pPr>
            <a:r>
              <a:rPr lang="en-US" sz="1400" b="0" i="0" dirty="0"/>
              <a:t>Suggesting they perform recalibrated breathing techniques</a:t>
            </a:r>
          </a:p>
          <a:p>
            <a:pPr marL="411480" marR="0" lvl="1" indent="-137160" algn="l"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effectLst/>
                <a:uLnTx/>
                <a:uFillTx/>
                <a:ea typeface="+mn-ea"/>
                <a:cs typeface="+mn-cs"/>
              </a:rPr>
              <a:t>“Breathe in for 5 seconds through your nose, and out through your mouth for 7 seconds.”</a:t>
            </a:r>
            <a:endParaRPr lang="en-US" sz="1400" b="0" i="0" dirty="0"/>
          </a:p>
          <a:p>
            <a:pPr marL="283464" indent="-173736">
              <a:lnSpc>
                <a:spcPct val="105000"/>
              </a:lnSpc>
              <a:buFont typeface="Courier New" panose="02070309020205020404" pitchFamily="49" charset="0"/>
              <a:buChar char="o"/>
            </a:pPr>
            <a:r>
              <a:rPr lang="en-US" sz="1400" b="0" i="0" dirty="0"/>
              <a:t>Diverting their attention by asking them questions not related to the source of their distress</a:t>
            </a:r>
          </a:p>
          <a:p>
            <a:pPr marL="283464" indent="-173736">
              <a:lnSpc>
                <a:spcPct val="105000"/>
              </a:lnSpc>
              <a:buFont typeface="Courier New" panose="02070309020205020404" pitchFamily="49" charset="0"/>
              <a:buChar char="o"/>
            </a:pPr>
            <a:r>
              <a:rPr lang="en-US" sz="1400" b="0" i="0" dirty="0"/>
              <a:t>Empathetically hearing distressing recollections, feelings, or ideas from the Sailor when they respond to you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can you tell if the verbal calming technique is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are other ways you can verbally calm a Sailor when they are in distress?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are some of the potential obstacles to calming a Sailor in distress?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There may be potential obstacles in your way that must be overcome before you can assist a fellow Sailor in distress.</a:t>
            </a:r>
            <a:endParaRPr lang="en-US" sz="1400" b="0" i="0" dirty="0"/>
          </a:p>
          <a:p>
            <a:pPr marL="171450" indent="-171450">
              <a:buFont typeface="Arial" panose="020B0604020202020204" pitchFamily="34" charset="0"/>
              <a:buChar char="•"/>
            </a:pPr>
            <a:r>
              <a:rPr lang="en-US" sz="1400" b="0" i="0" dirty="0"/>
              <a:t>Potential obstacles to calm and mobilize resources for a Sailor in distress can include:</a:t>
            </a:r>
          </a:p>
          <a:p>
            <a:pPr marL="283464" indent="-173736">
              <a:lnSpc>
                <a:spcPct val="105000"/>
              </a:lnSpc>
              <a:buFont typeface="Courier New" panose="02070309020205020404" pitchFamily="49" charset="0"/>
              <a:buChar char="o"/>
            </a:pPr>
            <a:r>
              <a:rPr lang="en-US" sz="1400" b="0" i="0" dirty="0"/>
              <a:t>Not being calm and unable to employ calming techniques on both yourself and the other person at the same time</a:t>
            </a:r>
          </a:p>
          <a:p>
            <a:pPr marL="411480" marR="0" lvl="1" indent="-137160" algn="l"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effectLst/>
                <a:uLnTx/>
                <a:uFillTx/>
                <a:ea typeface="+mn-ea"/>
                <a:cs typeface="+mn-cs"/>
              </a:rPr>
              <a:t>Calm yourself before attempting to calm others.</a:t>
            </a:r>
            <a:endParaRPr lang="en-US" sz="1400" b="0" i="0" dirty="0"/>
          </a:p>
          <a:p>
            <a:pPr marL="283464" indent="-173736">
              <a:lnSpc>
                <a:spcPct val="105000"/>
              </a:lnSpc>
              <a:buFont typeface="Courier New" panose="02070309020205020404" pitchFamily="49" charset="0"/>
              <a:buChar char="o"/>
            </a:pPr>
            <a:r>
              <a:rPr lang="en-US" sz="1400" b="0" i="0" dirty="0"/>
              <a:t>Being too engaged with other tasks or busy to assist the Sailor</a:t>
            </a:r>
          </a:p>
          <a:p>
            <a:pPr marL="411480" marR="0" lvl="1" indent="-137160" algn="l"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effectLst/>
                <a:uLnTx/>
                <a:uFillTx/>
                <a:ea typeface="+mn-ea"/>
                <a:cs typeface="+mn-cs"/>
              </a:rPr>
              <a:t>Ask for help from others to allow yourself enough time to help your fellow Sailor.</a:t>
            </a:r>
            <a:endParaRPr lang="en-US" sz="1400" b="0" i="0" dirty="0"/>
          </a:p>
          <a:p>
            <a:pPr marL="283464" indent="-173736">
              <a:lnSpc>
                <a:spcPct val="105000"/>
              </a:lnSpc>
              <a:buFont typeface="Courier New" panose="02070309020205020404" pitchFamily="49" charset="0"/>
              <a:buChar char="o"/>
            </a:pPr>
            <a:r>
              <a:rPr lang="en-US" sz="1400" b="0" i="0" dirty="0"/>
              <a:t>Being surrounded by too much noise or shouting individuals</a:t>
            </a:r>
          </a:p>
          <a:p>
            <a:pPr marL="411480" marR="0" lvl="1" indent="-137160" algn="l"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effectLst/>
                <a:uLnTx/>
                <a:uFillTx/>
                <a:ea typeface="+mn-ea"/>
                <a:cs typeface="+mn-cs"/>
              </a:rPr>
              <a:t>Find a place that is safer and quieter and move to that location.</a:t>
            </a:r>
            <a:endParaRPr lang="en-US" sz="1400" b="0" i="0" dirty="0"/>
          </a:p>
          <a:p>
            <a:pPr marL="173736" indent="-173736">
              <a:lnSpc>
                <a:spcPct val="100000"/>
              </a:lnSpc>
              <a:buFont typeface="Arial" panose="020B0604020202020204" pitchFamily="34" charset="0"/>
              <a:buChar char="•"/>
            </a:pPr>
            <a:r>
              <a:rPr lang="en-US" sz="1400" b="0" i="0" dirty="0"/>
              <a:t>If verbal and nonverbal techniques fail to calm the Sailor in the orange zone, seek medical attention.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Have you ever helped to calm a Sailor when they are in distress? What actions did you take?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Has anyone helped you calm down when you were in need? What did they do to help?</a:t>
            </a:r>
            <a:endParaRPr kumimoji="0" lang="en-US" sz="1400" b="1" i="0" u="none" strike="noStrike" kern="1200" cap="none" spc="0" normalizeH="0" baseline="0" noProof="0" dirty="0">
              <a:ln>
                <a:noFill/>
              </a:ln>
              <a:effectLst/>
              <a:uLnTx/>
              <a:uFillTx/>
              <a:ea typeface="+mn-ea"/>
              <a:cs typeface="+mn-cs"/>
            </a:endParaRPr>
          </a:p>
        </p:txBody>
      </p:sp>
      <p:sp>
        <p:nvSpPr>
          <p:cNvPr id="4" name="Slide Number Placeholder 3"/>
          <p:cNvSpPr>
            <a:spLocks noGrp="1"/>
          </p:cNvSpPr>
          <p:nvPr>
            <p:ph type="sldNum" sz="quarter" idx="5"/>
          </p:nvPr>
        </p:nvSpPr>
        <p:spPr/>
        <p:txBody>
          <a:bodyPr/>
          <a:lstStyle/>
          <a:p>
            <a:fld id="{A43DECA1-90B2-4901-9C02-4FB4999FDED7}" type="slidenum">
              <a:rPr lang="en-US" smtClean="0"/>
              <a:t>12</a:t>
            </a:fld>
            <a:endParaRPr lang="en-US" dirty="0"/>
          </a:p>
        </p:txBody>
      </p:sp>
    </p:spTree>
    <p:extLst>
      <p:ext uri="{BB962C8B-B14F-4D97-AF65-F5344CB8AC3E}">
        <p14:creationId xmlns:p14="http://schemas.microsoft.com/office/powerpoint/2010/main" val="200954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377FA-1B1A-74B5-F897-F22D24CE2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C42F41-FEC3-5B61-3A7E-C3E86A1ACA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E6C47-6A6D-3A87-3F0C-F03CB11223E7}"/>
              </a:ext>
            </a:extLst>
          </p:cNvPr>
          <p:cNvSpPr>
            <a:spLocks noGrp="1"/>
          </p:cNvSpPr>
          <p:nvPr>
            <p:ph type="body" idx="1"/>
          </p:nvPr>
        </p:nvSpPr>
        <p:spPr/>
        <p:txBody>
          <a:bodyPr/>
          <a:lstStyle/>
          <a:p>
            <a:r>
              <a:rPr lang="en-US" sz="1400" b="1"/>
              <a:t>Facilitator Actions:</a:t>
            </a:r>
          </a:p>
          <a:p>
            <a:pPr marL="171450" indent="-171450">
              <a:buFont typeface="Arial" panose="020B0604020202020204" pitchFamily="34" charset="0"/>
              <a:buChar char="•"/>
            </a:pPr>
            <a:r>
              <a:rPr lang="en-US" sz="1400" b="0" i="1"/>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a:t>Monitor </a:t>
            </a:r>
            <a:r>
              <a:rPr lang="en-US" sz="1400" i="1">
                <a:effectLst/>
                <a:ea typeface="Calibri" panose="020F0502020204030204" pitchFamily="34" charset="0"/>
                <a:cs typeface="Times New Roman" panose="02020603050405020304" pitchFamily="18" charset="0"/>
              </a:rPr>
              <a:t>the discussions of the Sailors. </a:t>
            </a:r>
          </a:p>
          <a:p>
            <a:r>
              <a:rPr lang="en-US" sz="1400" b="1"/>
              <a:t>Facilitator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a:ln>
                  <a:noFill/>
                </a:ln>
                <a:effectLst/>
                <a:uLnTx/>
                <a:uFillTx/>
                <a:ea typeface="+mn-ea"/>
                <a:cs typeface="+mn-cs"/>
              </a:rPr>
              <a:t>Discuss:</a:t>
            </a:r>
            <a:endParaRPr kumimoji="0" lang="en-US" sz="1400" b="0" i="0" u="none" strike="noStrike" kern="1200" cap="none" spc="0" normalizeH="0" baseline="0" noProof="0">
              <a:ln>
                <a:noFill/>
              </a:ln>
              <a:effectLst/>
              <a:uLnTx/>
              <a:uFillTx/>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What is the Observe, State, Clarify, Ask, Respond (OSCAR) Communication Model?</a:t>
            </a:r>
            <a:endParaRPr lang="en-US" sz="1400" b="1"/>
          </a:p>
          <a:p>
            <a:pPr marL="0" indent="0">
              <a:buFont typeface="Arial" panose="020B0604020202020204" pitchFamily="34" charset="0"/>
              <a:buNone/>
            </a:pPr>
            <a:r>
              <a:rPr lang="en-US" sz="1400" b="0" i="1"/>
              <a:t>Inform: </a:t>
            </a:r>
          </a:p>
          <a:p>
            <a:pPr marL="173736" indent="-173736">
              <a:lnSpc>
                <a:spcPct val="100000"/>
              </a:lnSpc>
              <a:buFont typeface="Arial" panose="020B0604020202020204" pitchFamily="34" charset="0"/>
              <a:buChar char="•"/>
            </a:pPr>
            <a:r>
              <a:rPr lang="en-US" sz="1400" b="0" i="0"/>
              <a:t>The OSCAR Communication Model </a:t>
            </a:r>
            <a:r>
              <a:rPr kumimoji="0" lang="en-US" sz="1400" b="0" i="0" u="none" strike="noStrike" kern="1200" cap="none" spc="0" normalizeH="0" baseline="0" noProof="0">
                <a:ln>
                  <a:noFill/>
                </a:ln>
                <a:effectLst/>
                <a:uLnTx/>
                <a:uFillTx/>
                <a:ea typeface="+mn-ea"/>
                <a:cs typeface="+mn-cs"/>
              </a:rPr>
              <a:t>helps identify stressors in the yellow or orange zones and provides insight into the Sailor’s conduct.</a:t>
            </a:r>
          </a:p>
          <a:p>
            <a:pPr marL="173736" indent="-173736">
              <a:lnSpc>
                <a:spcPct val="100000"/>
              </a:lnSpc>
              <a:buFont typeface="Arial" panose="020B0604020202020204" pitchFamily="34" charset="0"/>
              <a:buChar char="•"/>
            </a:pPr>
            <a:r>
              <a:rPr kumimoji="0" lang="en-US" sz="1400" b="0" i="0" u="none" strike="noStrike" kern="1200" cap="none" spc="0" normalizeH="0" baseline="0" noProof="0">
                <a:ln>
                  <a:noFill/>
                </a:ln>
                <a:effectLst/>
                <a:uLnTx/>
                <a:uFillTx/>
                <a:ea typeface="+mn-ea"/>
                <a:cs typeface="+mn-cs"/>
              </a:rPr>
              <a:t>The OSCAR Communication Model is used to encourage conversation with questions such as:</a:t>
            </a:r>
          </a:p>
          <a:p>
            <a:pPr marL="285750" marR="0" lvl="0" indent="-13716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effectLst/>
                <a:uLnTx/>
                <a:uFillTx/>
                <a:ea typeface="+mn-ea"/>
                <a:cs typeface="+mn-cs"/>
              </a:rPr>
              <a:t>Do you feel comfortable discussing what is happening? </a:t>
            </a:r>
          </a:p>
          <a:p>
            <a:pPr marL="285750" marR="0" lvl="0" indent="-13716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effectLst/>
                <a:uLnTx/>
                <a:uFillTx/>
                <a:ea typeface="+mn-ea"/>
                <a:cs typeface="+mn-cs"/>
              </a:rPr>
              <a:t>What concerns or experiences do you have?</a:t>
            </a:r>
          </a:p>
          <a:p>
            <a:pPr marL="285750" marR="0" lvl="0" indent="-13716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effectLst/>
                <a:uLnTx/>
                <a:uFillTx/>
                <a:ea typeface="+mn-ea"/>
                <a:cs typeface="+mn-cs"/>
              </a:rPr>
              <a:t>What should happen next, in your opinion?</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It’s important to actively listen to understand, not just to respond, and to show empathy by considering the Sailor’s point of view.</a:t>
            </a:r>
          </a:p>
          <a:p>
            <a:pPr marL="285750" marR="0" lvl="0" indent="-13716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effectLst/>
                <a:uLnTx/>
                <a:uFillTx/>
                <a:ea typeface="+mn-ea"/>
                <a:cs typeface="+mn-cs"/>
              </a:rPr>
              <a:t>Understanding can be demonstrated through supportive nonverbal cues such as head nods or warm facial expressions.</a:t>
            </a:r>
          </a:p>
          <a:p>
            <a:pPr marL="285750" marR="0" lvl="0" indent="-13716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effectLst/>
                <a:uLnTx/>
                <a:uFillTx/>
                <a:ea typeface="+mn-ea"/>
                <a:cs typeface="+mn-cs"/>
              </a:rPr>
              <a:t>Sometimes, simply listening and validating the Sailor’s frustrations promotes openness and engagement.</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When using the OSCAR Communication Model, ensure to do the following:</a:t>
            </a:r>
          </a:p>
          <a:p>
            <a:pPr marL="285750" marR="0" lvl="0" indent="-13716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a:ln>
                  <a:noFill/>
                </a:ln>
                <a:effectLst/>
                <a:uLnTx/>
                <a:uFillTx/>
                <a:ea typeface="+mn-ea"/>
                <a:cs typeface="+mn-cs"/>
              </a:rPr>
              <a:t>Identify areas that need help and connect the Sailor to available resources, both internal and local. </a:t>
            </a:r>
          </a:p>
          <a:p>
            <a:pPr marL="285750" marR="0" lvl="0" indent="-13716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b="0" i="0"/>
              <a:t>Always obtain consent before sharing information with the chain of command and clarify what needs to be reported.</a:t>
            </a:r>
          </a:p>
          <a:p>
            <a:pPr marL="285750" marR="0" lvl="0" indent="-13716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b="0" i="0"/>
              <a:t>Ensure the Sailor remains connected to resources, follows through on their action plan, and stays on track with recovery. Continuous peer support is essential. </a:t>
            </a:r>
          </a:p>
          <a:p>
            <a:pPr marL="173736" indent="-173736">
              <a:lnSpc>
                <a:spcPct val="100000"/>
              </a:lnSpc>
              <a:buFont typeface="Arial" panose="020B0604020202020204" pitchFamily="34" charset="0"/>
              <a:buChar char="•"/>
            </a:pPr>
            <a:r>
              <a:rPr lang="en-US" sz="1400" b="0" i="0"/>
              <a:t>This model fosters a supportive, empathetic environment that encourages candid conversations and ensures the Sailor receives the necessary care.</a:t>
            </a:r>
          </a:p>
          <a:p>
            <a:pPr marL="0" indent="0">
              <a:buFont typeface="Arial" panose="020B0604020202020204" pitchFamily="34" charset="0"/>
              <a:buNone/>
            </a:pPr>
            <a:r>
              <a:rPr lang="en-US" sz="1400" b="0" i="1"/>
              <a:t>Discuss:</a:t>
            </a:r>
            <a:endParaRPr lang="en-US" sz="1400" b="0"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t>How could the OSCAR Communication Model be used to assist fellow Sailors when talking to them about problems or concerns?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a:t>Why is effective communication an essential component of COSFA? (Answer: Effective communication is crucial in COSFA because it helps accurately identify stressors in the yellow or orange zones and provides valuable insights into a Sailor’s personal conduct, enabling timely and appropriate support.)</a:t>
            </a:r>
          </a:p>
        </p:txBody>
      </p:sp>
      <p:sp>
        <p:nvSpPr>
          <p:cNvPr id="4" name="Slide Number Placeholder 3">
            <a:extLst>
              <a:ext uri="{FF2B5EF4-FFF2-40B4-BE49-F238E27FC236}">
                <a16:creationId xmlns:a16="http://schemas.microsoft.com/office/drawing/2014/main" id="{655EC2F0-C519-3341-F790-FDCF5385E8A6}"/>
              </a:ext>
            </a:extLst>
          </p:cNvPr>
          <p:cNvSpPr>
            <a:spLocks noGrp="1"/>
          </p:cNvSpPr>
          <p:nvPr>
            <p:ph type="sldNum" sz="quarter" idx="5"/>
          </p:nvPr>
        </p:nvSpPr>
        <p:spPr/>
        <p:txBody>
          <a:bodyPr/>
          <a:lstStyle/>
          <a:p>
            <a:fld id="{A43DECA1-90B2-4901-9C02-4FB4999FDED7}" type="slidenum">
              <a:rPr lang="en-US" smtClean="0"/>
              <a:t>13</a:t>
            </a:fld>
            <a:endParaRPr lang="en-US"/>
          </a:p>
        </p:txBody>
      </p:sp>
    </p:spTree>
    <p:extLst>
      <p:ext uri="{BB962C8B-B14F-4D97-AF65-F5344CB8AC3E}">
        <p14:creationId xmlns:p14="http://schemas.microsoft.com/office/powerpoint/2010/main" val="1454750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graphics relate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is secondary aid? </a:t>
            </a:r>
            <a:endParaRPr lang="en-US" sz="1400" b="1" dirty="0"/>
          </a:p>
          <a:p>
            <a:pPr marL="0" indent="0">
              <a:buFont typeface="Arial" panose="020B0604020202020204" pitchFamily="34" charset="0"/>
              <a:buNone/>
            </a:pPr>
            <a:r>
              <a:rPr lang="en-US" sz="1400" b="0" i="1" dirty="0"/>
              <a:t>Inform: </a:t>
            </a:r>
            <a:endParaRPr lang="en-US" sz="1400" b="0" i="0" dirty="0"/>
          </a:p>
          <a:p>
            <a:pPr marL="171450" indent="-171450">
              <a:buFont typeface="Arial" panose="020B0604020202020204" pitchFamily="34" charset="0"/>
              <a:buChar char="•"/>
            </a:pPr>
            <a:r>
              <a:rPr lang="en-US" sz="1400" b="0" i="0" dirty="0"/>
              <a:t>Secondary aid is provided after primary aid when immediate danger has passed, to help process emotions and begin recovery.</a:t>
            </a:r>
          </a:p>
          <a:p>
            <a:pPr marL="171450" indent="-171450">
              <a:buFont typeface="Arial" panose="020B0604020202020204" pitchFamily="34" charset="0"/>
              <a:buChar char="•"/>
            </a:pPr>
            <a:r>
              <a:rPr lang="en-US" sz="1400" b="0" i="0" dirty="0"/>
              <a:t>Secondary aid consists of three essential components: connect, competence, and confidence.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Have you ever provided secondary aid to a fellow Sailor?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is the connect process? </a:t>
            </a:r>
            <a:endParaRPr kumimoji="0" lang="en-US" sz="1400" b="1"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endParaRPr lang="en-US" sz="1400" b="0" i="0" dirty="0"/>
          </a:p>
          <a:p>
            <a:pPr marL="171450" indent="-171450">
              <a:buFont typeface="Arial" panose="020B0604020202020204" pitchFamily="34" charset="0"/>
              <a:buChar char="•"/>
            </a:pPr>
            <a:r>
              <a:rPr lang="en-US" sz="1400" b="0" i="0" dirty="0"/>
              <a:t>The connect process facilitates access to major support systems, like friends and family, and removes barriers to social support.</a:t>
            </a:r>
          </a:p>
          <a:p>
            <a:pPr marL="171450" indent="-171450">
              <a:buFont typeface="Arial" panose="020B0604020202020204" pitchFamily="34" charset="0"/>
              <a:buChar char="•"/>
            </a:pPr>
            <a:r>
              <a:rPr lang="en-US" sz="1400" b="0" i="0" dirty="0"/>
              <a:t>The connect process is used to:</a:t>
            </a:r>
          </a:p>
          <a:p>
            <a:pPr marL="285750" indent="-137160">
              <a:lnSpc>
                <a:spcPct val="105000"/>
              </a:lnSpc>
              <a:buFont typeface="Courier New" panose="02070309020205020404" pitchFamily="49" charset="0"/>
              <a:buChar char="o"/>
            </a:pPr>
            <a:r>
              <a:rPr lang="en-US" sz="1400" b="0" i="0" dirty="0"/>
              <a:t>Encourage constructive peer support and prevent social withdrawal due to stress.</a:t>
            </a:r>
          </a:p>
          <a:p>
            <a:pPr marL="285750" indent="-137160">
              <a:lnSpc>
                <a:spcPct val="105000"/>
              </a:lnSpc>
              <a:buFont typeface="Courier New" panose="02070309020205020404" pitchFamily="49" charset="0"/>
              <a:buChar char="o"/>
            </a:pPr>
            <a:r>
              <a:rPr lang="en-US" sz="1400" b="0" i="0" dirty="0"/>
              <a:t>Help Sailors reconnect with trusted people to feel valued, share experiences, and regain predictability after yellow or orange zone stress injuries.</a:t>
            </a:r>
          </a:p>
          <a:p>
            <a:pPr marL="285750" indent="-137160">
              <a:lnSpc>
                <a:spcPct val="105000"/>
              </a:lnSpc>
              <a:buFont typeface="Courier New" panose="02070309020205020404" pitchFamily="49" charset="0"/>
              <a:buChar char="o"/>
            </a:pPr>
            <a:r>
              <a:rPr lang="en-US" sz="1400" b="0" i="0" dirty="0"/>
              <a:t>Provide support and connection when stress results in the following:</a:t>
            </a:r>
          </a:p>
          <a:p>
            <a:pPr marL="411480" marR="0" lvl="1" indent="-137160" algn="l"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lang="en-US" sz="1400" b="0" i="0" dirty="0"/>
              <a:t>Feelings of isolation and loss of trust</a:t>
            </a:r>
          </a:p>
          <a:p>
            <a:pPr marL="411480" marR="0" lvl="1" indent="-137160" algn="l"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lang="en-US" sz="1400" b="0" i="0" dirty="0"/>
              <a:t>Difficulty expressing emotions</a:t>
            </a:r>
          </a:p>
          <a:p>
            <a:pPr marL="411480" marR="0" lvl="1" indent="-137160" algn="l"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lang="en-US" sz="1400" b="0" i="0" dirty="0"/>
              <a:t>Avoiding uncomfortable conversations due to fear of stigma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can connecting with other Sailors when they’re in the yellow zone help prevent them from entering the orange zone?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Has anyone reached out to you in the past when you were healing from a stress injury?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impact did it have on your recovery?</a:t>
            </a:r>
            <a:endParaRPr kumimoji="0" lang="en-US" sz="1400" b="0" i="1" u="none" strike="noStrike" kern="1200" cap="none" spc="0" normalizeH="0" baseline="0" noProof="0" dirty="0">
              <a:ln>
                <a:noFill/>
              </a:ln>
              <a:effectLst/>
              <a:uLnTx/>
              <a:uFillTx/>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is the competence process? </a:t>
            </a:r>
            <a:endParaRPr kumimoji="0" lang="en-US" sz="1400" b="1"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endParaRPr lang="en-US" sz="1400" b="0" i="0" dirty="0"/>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The competence process helps to restore previous skills, functionality, and mental and physical capabilities within a Sailor.</a:t>
            </a:r>
            <a:endParaRPr lang="en-US" sz="1400" b="0" i="0" dirty="0"/>
          </a:p>
          <a:p>
            <a:pPr marL="173736" indent="-173736">
              <a:buFont typeface="Arial" panose="020B0604020202020204" pitchFamily="34" charset="0"/>
              <a:buChar char="•"/>
            </a:pPr>
            <a:r>
              <a:rPr lang="en-US" sz="1400" b="0" i="0" dirty="0"/>
              <a:t>The competence process is used to:</a:t>
            </a:r>
          </a:p>
          <a:p>
            <a:pPr marL="285750" indent="-137160">
              <a:lnSpc>
                <a:spcPct val="105000"/>
              </a:lnSpc>
              <a:buFont typeface="Courier New" panose="02070309020205020404" pitchFamily="49" charset="0"/>
              <a:buChar char="o"/>
            </a:pPr>
            <a:r>
              <a:rPr lang="en-US" sz="1400" b="0" i="0" dirty="0"/>
              <a:t>Collaborate with leaders to facilitate appropriate roles and retraining.</a:t>
            </a:r>
          </a:p>
          <a:p>
            <a:pPr marL="285750" indent="-137160">
              <a:lnSpc>
                <a:spcPct val="105000"/>
              </a:lnSpc>
              <a:buFont typeface="Courier New" panose="02070309020205020404" pitchFamily="49" charset="0"/>
              <a:buChar char="o"/>
            </a:pPr>
            <a:r>
              <a:rPr lang="en-US" sz="1400" b="0" i="0" dirty="0"/>
              <a:t>Encourage gradual re-exposure to feared situations.</a:t>
            </a:r>
          </a:p>
          <a:p>
            <a:pPr marL="171450" indent="-171450">
              <a:buFont typeface="Arial" panose="020B0604020202020204" pitchFamily="34" charset="0"/>
              <a:buChar char="•"/>
            </a:pPr>
            <a:r>
              <a:rPr lang="en-US" sz="1400" b="0" i="0" dirty="0"/>
              <a:t>Indicators for lack of competence include:</a:t>
            </a:r>
          </a:p>
          <a:p>
            <a:pPr marL="285750" indent="-137160">
              <a:lnSpc>
                <a:spcPct val="105000"/>
              </a:lnSpc>
              <a:buFont typeface="Courier New" panose="02070309020205020404" pitchFamily="49" charset="0"/>
              <a:buChar char="o"/>
            </a:pPr>
            <a:r>
              <a:rPr lang="en-US" sz="1400" b="0" i="0" dirty="0"/>
              <a:t>Loss of skills or abilities due to orange or yellow zone stress</a:t>
            </a:r>
          </a:p>
          <a:p>
            <a:pPr marL="285750" indent="-137160">
              <a:lnSpc>
                <a:spcPct val="105000"/>
              </a:lnSpc>
              <a:buFont typeface="Courier New" panose="02070309020205020404" pitchFamily="49" charset="0"/>
              <a:buChar char="o"/>
            </a:pPr>
            <a:r>
              <a:rPr lang="en-US" sz="1400" b="0" i="0" dirty="0"/>
              <a:t>Difficulty handling new life challenges</a:t>
            </a:r>
          </a:p>
          <a:p>
            <a:pPr marL="171450" indent="-171450">
              <a:buFont typeface="Arial" panose="020B0604020202020204" pitchFamily="34" charset="0"/>
              <a:buChar char="•"/>
            </a:pPr>
            <a:r>
              <a:rPr lang="en-US" sz="1400" b="0" i="0" dirty="0"/>
              <a:t>Examples indicating a lack of competence include:</a:t>
            </a:r>
          </a:p>
          <a:p>
            <a:pPr marL="285750" indent="-137160">
              <a:lnSpc>
                <a:spcPct val="105000"/>
              </a:lnSpc>
              <a:buFont typeface="Courier New" panose="02070309020205020404" pitchFamily="49" charset="0"/>
              <a:buChar char="o"/>
            </a:pPr>
            <a:r>
              <a:rPr lang="en-US" sz="1400" b="0" i="0" dirty="0"/>
              <a:t>Temporary mental clarity loss or dissociation</a:t>
            </a:r>
          </a:p>
          <a:p>
            <a:pPr marL="285750" indent="-137160">
              <a:lnSpc>
                <a:spcPct val="105000"/>
              </a:lnSpc>
              <a:buFont typeface="Courier New" panose="02070309020205020404" pitchFamily="49" charset="0"/>
              <a:buChar char="o"/>
            </a:pPr>
            <a:r>
              <a:rPr lang="en-US" sz="1400" b="0" i="0" dirty="0"/>
              <a:t>Emotional outbursts or loss of self-control</a:t>
            </a:r>
          </a:p>
          <a:p>
            <a:pPr marL="285750" indent="-137160">
              <a:lnSpc>
                <a:spcPct val="105000"/>
              </a:lnSpc>
              <a:buFont typeface="Courier New" panose="02070309020205020404" pitchFamily="49" charset="0"/>
              <a:buChar char="o"/>
            </a:pPr>
            <a:r>
              <a:rPr lang="en-US" sz="1400" b="0" i="0" dirty="0"/>
              <a:t>Reduced motivation or social skills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can you help a fellow Sailor regain their competence?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is the confidence process? </a:t>
            </a:r>
            <a:endParaRPr kumimoji="0" lang="en-US" sz="1400" b="1"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endParaRPr lang="en-US" sz="1400" b="0"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The confidence process restores faith in the Sailor’s mission, core beliefs, leadership, and self.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t>Confidence focuses on rebuilding hope and self-esteem after yellow and/or orange zone stress.</a:t>
            </a:r>
          </a:p>
          <a:p>
            <a:pPr marL="171450" indent="-171450">
              <a:buFont typeface="Arial" panose="020B0604020202020204" pitchFamily="34" charset="0"/>
              <a:buChar char="•"/>
            </a:pPr>
            <a:r>
              <a:rPr lang="en-US" sz="1400" b="0" i="0" dirty="0"/>
              <a:t>The confidence process is used to:</a:t>
            </a:r>
          </a:p>
          <a:p>
            <a:pPr marL="285750" indent="-137160">
              <a:lnSpc>
                <a:spcPct val="105000"/>
              </a:lnSpc>
              <a:buFont typeface="Courier New" panose="02070309020205020404" pitchFamily="49" charset="0"/>
              <a:buChar char="o"/>
            </a:pPr>
            <a:r>
              <a:rPr lang="en-US" sz="1400" b="0" i="0" dirty="0"/>
              <a:t>Encourage optimism and support from family and unit members.</a:t>
            </a:r>
          </a:p>
          <a:p>
            <a:pPr marL="285750" indent="-137160">
              <a:lnSpc>
                <a:spcPct val="105000"/>
              </a:lnSpc>
              <a:buFont typeface="Courier New" panose="02070309020205020404" pitchFamily="49" charset="0"/>
              <a:buChar char="o"/>
            </a:pPr>
            <a:r>
              <a:rPr lang="en-US" sz="1400" b="0" i="0" dirty="0"/>
              <a:t>Help the Sailor understand their experience to rebuild their sense of value.</a:t>
            </a:r>
          </a:p>
          <a:p>
            <a:pPr marL="285750" indent="-137160">
              <a:lnSpc>
                <a:spcPct val="105000"/>
              </a:lnSpc>
              <a:buFont typeface="Courier New" panose="02070309020205020404" pitchFamily="49" charset="0"/>
              <a:buChar char="o"/>
            </a:pPr>
            <a:r>
              <a:rPr lang="en-US" sz="1400" b="0" i="0" dirty="0"/>
              <a:t>Restore a sense of purpose, trust, and self-belief in the Sailor. </a:t>
            </a:r>
          </a:p>
          <a:p>
            <a:pPr marL="171450" indent="-171450">
              <a:buFont typeface="Arial" panose="020B0604020202020204" pitchFamily="34" charset="0"/>
              <a:buChar char="•"/>
            </a:pPr>
            <a:r>
              <a:rPr lang="en-US" sz="1400" b="0" i="0" dirty="0"/>
              <a:t>Indicators for confidence include:</a:t>
            </a:r>
          </a:p>
          <a:p>
            <a:pPr marL="285750" indent="-137160">
              <a:lnSpc>
                <a:spcPct val="105000"/>
              </a:lnSpc>
              <a:buFont typeface="Courier New" panose="02070309020205020404" pitchFamily="49" charset="0"/>
              <a:buChar char="o"/>
            </a:pPr>
            <a:r>
              <a:rPr lang="en-US" sz="1400" b="0" i="0" dirty="0"/>
              <a:t>Stress injuries that affect self-worth, meaning, and hope</a:t>
            </a:r>
          </a:p>
          <a:p>
            <a:pPr marL="285750" indent="-137160">
              <a:lnSpc>
                <a:spcPct val="105000"/>
              </a:lnSpc>
              <a:buFont typeface="Courier New" panose="02070309020205020404" pitchFamily="49" charset="0"/>
              <a:buChar char="o"/>
            </a:pPr>
            <a:r>
              <a:rPr lang="en-US" sz="1400" b="0" i="0" dirty="0"/>
              <a:t>Need to rebuild trust, hope, and realistic self-esteem</a:t>
            </a:r>
          </a:p>
          <a:p>
            <a:pPr marL="0" indent="0">
              <a:buFont typeface="Arial" panose="020B0604020202020204" pitchFamily="34" charset="0"/>
              <a:buNone/>
            </a:pPr>
            <a:r>
              <a:rPr lang="en-US" sz="1400" b="0" i="1" dirty="0"/>
              <a:t>Discuss:</a:t>
            </a:r>
          </a:p>
          <a:p>
            <a:pPr marL="171450" indent="-171450">
              <a:buFont typeface="Arial" panose="020B0604020202020204" pitchFamily="34" charset="0"/>
              <a:buChar char="•"/>
            </a:pPr>
            <a:r>
              <a:rPr lang="en-US" sz="1400" b="0" i="0" dirty="0"/>
              <a:t>What are some instances where confidence is required? </a:t>
            </a:r>
          </a:p>
          <a:p>
            <a:pPr marL="171450" indent="-171450">
              <a:buFont typeface="Arial" panose="020B0604020202020204" pitchFamily="34" charset="0"/>
              <a:buChar char="•"/>
            </a:pPr>
            <a:r>
              <a:rPr lang="en-US" sz="1400" b="0" i="0" dirty="0"/>
              <a:t>How can you help to instill confidence in other Sailors?</a:t>
            </a:r>
            <a:endParaRPr lang="en-US" sz="1400" b="0" i="1" dirty="0"/>
          </a:p>
        </p:txBody>
      </p:sp>
      <p:sp>
        <p:nvSpPr>
          <p:cNvPr id="4" name="Slide Number Placeholder 3"/>
          <p:cNvSpPr>
            <a:spLocks noGrp="1"/>
          </p:cNvSpPr>
          <p:nvPr>
            <p:ph type="sldNum" sz="quarter" idx="5"/>
          </p:nvPr>
        </p:nvSpPr>
        <p:spPr/>
        <p:txBody>
          <a:bodyPr/>
          <a:lstStyle/>
          <a:p>
            <a:fld id="{A43DECA1-90B2-4901-9C02-4FB4999FDED7}" type="slidenum">
              <a:rPr lang="en-US" smtClean="0"/>
              <a:t>14</a:t>
            </a:fld>
            <a:endParaRPr lang="en-US" dirty="0"/>
          </a:p>
        </p:txBody>
      </p:sp>
    </p:spTree>
    <p:extLst>
      <p:ext uri="{BB962C8B-B14F-4D97-AF65-F5344CB8AC3E}">
        <p14:creationId xmlns:p14="http://schemas.microsoft.com/office/powerpoint/2010/main" val="3352515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graphics relate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indent="0">
              <a:buFont typeface="Arial" panose="020B0604020202020204" pitchFamily="34" charset="0"/>
              <a:buNone/>
            </a:pPr>
            <a:r>
              <a:rPr lang="en-US" sz="1400" b="0" i="1" dirty="0"/>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is continuous aid?</a:t>
            </a:r>
            <a:endParaRPr lang="en-US" sz="1400" b="0" i="1" dirty="0"/>
          </a:p>
          <a:p>
            <a:pPr marL="0" indent="0">
              <a:buFont typeface="Arial" panose="020B0604020202020204" pitchFamily="34" charset="0"/>
              <a:buNone/>
            </a:pPr>
            <a:r>
              <a:rPr lang="en-US" sz="1400" b="0" i="1" dirty="0"/>
              <a:t>Inform: </a:t>
            </a:r>
          </a:p>
          <a:p>
            <a:pPr marL="171450" indent="-171450">
              <a:buFont typeface="Arial" panose="020B0604020202020204" pitchFamily="34" charset="0"/>
              <a:buChar char="•"/>
            </a:pPr>
            <a:r>
              <a:rPr lang="en-US" sz="1400" b="0" i="0" dirty="0"/>
              <a:t>Continuous aid consists of the two essential components of check and coordinate.</a:t>
            </a:r>
          </a:p>
          <a:p>
            <a:pPr marL="171450" indent="-171450">
              <a:buFont typeface="Arial" panose="020B0604020202020204" pitchFamily="34" charset="0"/>
              <a:buChar char="•"/>
            </a:pPr>
            <a:r>
              <a:rPr lang="en-US" sz="1400" b="0" i="0" dirty="0"/>
              <a:t>These components are not linear and may be required several times throughout the process to help Sailors return to the green zone and recover from their stress injury.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is the check process?</a:t>
            </a:r>
            <a:endParaRPr kumimoji="0" lang="en-US" sz="1400" b="0" i="1"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endParaRPr lang="en-US" sz="1400" b="0" i="0" dirty="0"/>
          </a:p>
          <a:p>
            <a:pPr marL="171450" indent="-171450">
              <a:buFont typeface="Arial" panose="020B0604020202020204" pitchFamily="34" charset="0"/>
              <a:buChar char="•"/>
            </a:pPr>
            <a:r>
              <a:rPr lang="en-US" sz="1400" b="0" i="0" dirty="0"/>
              <a:t>The check process is a quick assessment used to determine if a fellow Sailor is in immediate danger to themselves or others.</a:t>
            </a:r>
          </a:p>
          <a:p>
            <a:pPr marL="171450" indent="-171450">
              <a:buFont typeface="Arial" panose="020B0604020202020204" pitchFamily="34" charset="0"/>
              <a:buChar char="•"/>
            </a:pPr>
            <a:r>
              <a:rPr lang="en-US" sz="1400" b="0" i="0" dirty="0"/>
              <a:t>The check process includes the following:</a:t>
            </a:r>
          </a:p>
          <a:p>
            <a:pPr marL="285750" indent="-137160">
              <a:lnSpc>
                <a:spcPct val="105000"/>
              </a:lnSpc>
              <a:buFont typeface="Courier New" panose="02070309020205020404" pitchFamily="49" charset="0"/>
              <a:buChar char="o"/>
            </a:pPr>
            <a:r>
              <a:rPr lang="en-US" sz="1400" b="0" i="0" dirty="0"/>
              <a:t>Assess distress level, functioning, and immediate risks.</a:t>
            </a:r>
          </a:p>
          <a:p>
            <a:pPr marL="285750" indent="-137160">
              <a:lnSpc>
                <a:spcPct val="105000"/>
              </a:lnSpc>
              <a:buFont typeface="Courier New" panose="02070309020205020404" pitchFamily="49" charset="0"/>
              <a:buChar char="o"/>
            </a:pPr>
            <a:r>
              <a:rPr lang="en-US" sz="1400" b="0" i="0" dirty="0"/>
              <a:t>Identify the stress zone to determine the type and level of stress injury.</a:t>
            </a:r>
          </a:p>
          <a:p>
            <a:pPr marL="285750" indent="-137160">
              <a:lnSpc>
                <a:spcPct val="105000"/>
              </a:lnSpc>
              <a:buFont typeface="Courier New" panose="02070309020205020404" pitchFamily="49" charset="0"/>
              <a:buChar char="o"/>
            </a:pPr>
            <a:r>
              <a:rPr lang="en-US" sz="1400" b="0" i="0" dirty="0"/>
              <a:t>Determine necessary steps and track recovery.</a:t>
            </a:r>
          </a:p>
          <a:p>
            <a:pPr marL="171450" indent="-171450">
              <a:buFont typeface="Arial" panose="020B0604020202020204" pitchFamily="34" charset="0"/>
              <a:buChar char="•"/>
            </a:pPr>
            <a:r>
              <a:rPr lang="en-US" sz="1400" b="0" i="0" dirty="0"/>
              <a:t>Key questions to ask yourself in the check process:</a:t>
            </a:r>
          </a:p>
          <a:p>
            <a:pPr marL="285750" indent="-137160">
              <a:lnSpc>
                <a:spcPct val="105000"/>
              </a:lnSpc>
              <a:buFont typeface="Courier New" panose="02070309020205020404" pitchFamily="49" charset="0"/>
              <a:buChar char="o"/>
            </a:pPr>
            <a:r>
              <a:rPr lang="en-US" sz="1400" b="0" i="0" dirty="0"/>
              <a:t>Is the Sailor a danger to themselves or others?</a:t>
            </a:r>
          </a:p>
          <a:p>
            <a:pPr marL="285750" indent="-137160">
              <a:lnSpc>
                <a:spcPct val="105000"/>
              </a:lnSpc>
              <a:buFont typeface="Courier New" panose="02070309020205020404" pitchFamily="49" charset="0"/>
              <a:buChar char="o"/>
            </a:pPr>
            <a:r>
              <a:rPr lang="en-US" sz="1400" b="0" i="0" dirty="0"/>
              <a:t>Can they regulate their thoughts, emotions, and behavior?</a:t>
            </a:r>
          </a:p>
          <a:p>
            <a:pPr marL="285750" indent="-137160">
              <a:lnSpc>
                <a:spcPct val="105000"/>
              </a:lnSpc>
              <a:buFont typeface="Courier New" panose="02070309020205020404" pitchFamily="49" charset="0"/>
              <a:buChar char="o"/>
            </a:pPr>
            <a:r>
              <a:rPr lang="en-US" sz="1400" b="0" i="0" dirty="0"/>
              <a:t>Is their daily performance being affected?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can you check on a fellow Sailor that is experiencing a stress injury?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should you do if a Sailor comes to you and is exhibiting signs they may be in danger?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is the coordinate process?</a:t>
            </a:r>
            <a:endParaRPr kumimoji="0" lang="en-US" sz="1400" b="0" i="1"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endParaRPr kumimoji="0" lang="en-US" sz="1400" b="0" i="0" u="none" strike="noStrike" kern="1200" cap="none" spc="0" normalizeH="0" baseline="0" noProof="0" dirty="0">
              <a:ln>
                <a:noFill/>
              </a:ln>
              <a:effectLst/>
              <a:uLnTx/>
              <a:uFillTx/>
              <a:ea typeface="+mn-ea"/>
              <a:cs typeface="+mn-cs"/>
            </a:endParaRPr>
          </a:p>
          <a:p>
            <a:pPr marL="171450" indent="-171450">
              <a:buFont typeface="Arial" panose="020B0604020202020204" pitchFamily="34" charset="0"/>
              <a:buChar char="•"/>
            </a:pPr>
            <a:r>
              <a:rPr lang="en-US" sz="1400" b="0" i="0" dirty="0"/>
              <a:t>The coordinate process is used to coordinate additional help for Sailors in need.</a:t>
            </a:r>
          </a:p>
          <a:p>
            <a:pPr marL="171450" indent="-171450">
              <a:buFont typeface="Arial" panose="020B0604020202020204" pitchFamily="34" charset="0"/>
              <a:buChar char="•"/>
            </a:pPr>
            <a:r>
              <a:rPr lang="en-US" sz="1400" b="0" i="0" dirty="0"/>
              <a:t>The coordinate process includes the following:</a:t>
            </a:r>
          </a:p>
          <a:p>
            <a:pPr marL="285750" indent="-137160">
              <a:lnSpc>
                <a:spcPct val="105000"/>
              </a:lnSpc>
              <a:buFont typeface="Courier New" panose="02070309020205020404" pitchFamily="49" charset="0"/>
              <a:buChar char="o"/>
            </a:pPr>
            <a:r>
              <a:rPr lang="en-US" sz="1400" b="0" i="0" dirty="0"/>
              <a:t>Seek assistance as needed.</a:t>
            </a:r>
          </a:p>
          <a:p>
            <a:pPr marL="285750" indent="-137160">
              <a:lnSpc>
                <a:spcPct val="105000"/>
              </a:lnSpc>
              <a:buFont typeface="Courier New" panose="02070309020205020404" pitchFamily="49" charset="0"/>
              <a:buChar char="o"/>
            </a:pPr>
            <a:r>
              <a:rPr lang="en-US" sz="1400" b="0" i="0" dirty="0"/>
              <a:t>Identify who else should be informed or involved.</a:t>
            </a:r>
          </a:p>
          <a:p>
            <a:pPr marL="285750" indent="-137160">
              <a:lnSpc>
                <a:spcPct val="105000"/>
              </a:lnSpc>
              <a:buFont typeface="Courier New" panose="02070309020205020404" pitchFamily="49" charset="0"/>
              <a:buChar char="o"/>
            </a:pPr>
            <a:r>
              <a:rPr lang="en-US" sz="1400" b="0" i="0" dirty="0"/>
              <a:t>Refer for further evaluation or higher-level care.</a:t>
            </a:r>
          </a:p>
          <a:p>
            <a:pPr marL="285750" indent="-137160">
              <a:lnSpc>
                <a:spcPct val="105000"/>
              </a:lnSpc>
              <a:buFont typeface="Courier New" panose="02070309020205020404" pitchFamily="49" charset="0"/>
              <a:buChar char="o"/>
            </a:pPr>
            <a:r>
              <a:rPr lang="en-US" sz="1400" b="0" i="0" dirty="0"/>
              <a:t>Ensure access to necessary care and follow up.</a:t>
            </a:r>
          </a:p>
          <a:p>
            <a:pPr marL="285750" indent="-137160">
              <a:lnSpc>
                <a:spcPct val="105000"/>
              </a:lnSpc>
              <a:buFont typeface="Courier New" panose="02070309020205020404" pitchFamily="49" charset="0"/>
              <a:buChar char="o"/>
            </a:pPr>
            <a:r>
              <a:rPr lang="en-US" sz="1400" b="0" i="0" dirty="0"/>
              <a:t>Work with others such as family, leaders, and peers to manage the situation, provide additional resources, and facilitate recovery.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Have you ever assisted in providing continuous aid for a fellow Sailor?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Did you check on them regularly and provide peer-to-peer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When did you realize they needed help?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Did you work with your leaders to ensure the Sailor received assistance?</a:t>
            </a:r>
            <a:endParaRPr lang="en-US" sz="1400" b="0" i="0" dirty="0"/>
          </a:p>
        </p:txBody>
      </p:sp>
      <p:sp>
        <p:nvSpPr>
          <p:cNvPr id="4" name="Slide Number Placeholder 3"/>
          <p:cNvSpPr>
            <a:spLocks noGrp="1"/>
          </p:cNvSpPr>
          <p:nvPr>
            <p:ph type="sldNum" sz="quarter" idx="5"/>
          </p:nvPr>
        </p:nvSpPr>
        <p:spPr/>
        <p:txBody>
          <a:bodyPr/>
          <a:lstStyle/>
          <a:p>
            <a:fld id="{A43DECA1-90B2-4901-9C02-4FB4999FDED7}" type="slidenum">
              <a:rPr lang="en-US" smtClean="0"/>
              <a:t>15</a:t>
            </a:fld>
            <a:endParaRPr lang="en-US" dirty="0"/>
          </a:p>
        </p:txBody>
      </p:sp>
    </p:spTree>
    <p:extLst>
      <p:ext uri="{BB962C8B-B14F-4D97-AF65-F5344CB8AC3E}">
        <p14:creationId xmlns:p14="http://schemas.microsoft.com/office/powerpoint/2010/main" val="2430607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8E1D8-15D2-4C6C-0F23-EC72691D2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19757-31DA-33E3-B018-0398B8108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BD472B-7D07-C378-6A5C-644A7C9139A8}"/>
              </a:ext>
            </a:extLst>
          </p:cNvPr>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endParaRPr kumimoji="0" lang="en-US" sz="1400" b="0" i="0" u="none" strike="noStrike" kern="1200" cap="none" spc="0" normalizeH="0" baseline="0" noProof="0" dirty="0">
              <a:ln>
                <a:noFill/>
              </a:ln>
              <a:effectLst/>
              <a:uLnTx/>
              <a:uFillTx/>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are some resources available to support those who need additional support?</a:t>
            </a:r>
          </a:p>
          <a:p>
            <a:pPr marL="0" indent="0">
              <a:buFont typeface="Arial" panose="020B0604020202020204" pitchFamily="34" charset="0"/>
              <a:buNone/>
            </a:pPr>
            <a:r>
              <a:rPr lang="en-US" sz="1400" b="0" i="1" dirty="0"/>
              <a:t>Inform: </a:t>
            </a:r>
            <a:endParaRPr lang="en-US" sz="1400" b="0" i="0" dirty="0"/>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t>Peer-to-peer support is an informal interaction between peers. However, you should be prepared to escalate treatment to the appropriate caregiver. </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t>If the talk reveals a critical situation, you must understand when to refer to a higher level of care. If any situation comes up during the discussion and you are confused as to what to do, stop the conversation and refer the Sailor to another authority.</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t>If they agree to seek further support, make sure to execute a warm handoff rather than simply making a proposal. Make sure you follow up with them, even if you had to give them over to someone else.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endParaRPr kumimoji="0" lang="en-US" sz="1400" b="0" i="0" u="none" strike="noStrike" kern="1200" cap="none" spc="0" normalizeH="0" baseline="0" noProof="0" dirty="0">
              <a:ln>
                <a:noFill/>
              </a:ln>
              <a:effectLst/>
              <a:uLnTx/>
              <a:uFillTx/>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do the resources displayed assist Sailors who need additional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Have you ever used any of these Navy resources for a fellow Sailor?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endParaRPr lang="en-US" sz="1400" b="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dirty="0"/>
              <a:t>Available resources for additional support include:</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t>SAPR</a:t>
            </a:r>
          </a:p>
          <a:p>
            <a:pPr marL="283464"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dirty="0"/>
              <a:t>Healthcare staff must provide immediate care and treatment to victims of sexual assault. They must also contact the Sexual Assault Response Coordinator (SARC), SAPR Victim Advocate (SAPR VA), or unit SAPR VA to ensure they receive SAPR services and submit DD Form 2910. </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CMEO and Navy Sexual Harassment Prevention and Response Programs</a:t>
            </a:r>
          </a:p>
          <a:p>
            <a:pPr marL="283464"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effectLst/>
                <a:uLnTx/>
                <a:uFillTx/>
                <a:ea typeface="+mn-ea"/>
                <a:cs typeface="+mn-cs"/>
              </a:rPr>
              <a:t>Witnesses to harassment or unlawful discrimination must report offenses they observe to their chain of command, Command Climate Specialist (CCS), or CMEO Program Manager.</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UCMJ</a:t>
            </a:r>
          </a:p>
          <a:p>
            <a:pPr marL="283464"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effectLst/>
                <a:uLnTx/>
                <a:uFillTx/>
                <a:ea typeface="+mn-ea"/>
                <a:cs typeface="+mn-cs"/>
              </a:rPr>
              <a:t>Personnel must report UCMJ offenses that they have observed. They are encouraged to report any infractions they become aware of. </a:t>
            </a:r>
          </a:p>
          <a:p>
            <a:pPr marL="457200" marR="0" lvl="0" indent="-182880" algn="l"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effectLst/>
                <a:uLnTx/>
                <a:uFillTx/>
                <a:ea typeface="+mn-ea"/>
                <a:cs typeface="+mn-cs"/>
              </a:rPr>
              <a:t>You should report any UCMJ offenses you notice to the appropriate authorities unless doing so will incriminate you. This is referred to as self-incrimination.</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t>Suicide Prevention:</a:t>
            </a:r>
          </a:p>
          <a:p>
            <a:pPr marL="283464"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dirty="0"/>
              <a:t>Everyone has a responsibility to seek help for others in the event of suicide threats or behaviors. Suicides and Suicide Related Behaviors (SRBs) must be reported quickly to mobilize necessary resources and inform command and Navy-wide suicide prevention initiatives. </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t>Chaplains</a:t>
            </a:r>
          </a:p>
          <a:p>
            <a:pPr marL="283464"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dirty="0"/>
              <a:t>Chaplains, Religious Program Specialists (RPs), Chaplain Assistants (CAs), and contracted clergy will protect confidential communications as part of their professional duties and will not disclose the information discussed without the informed consent of the individual who made the communication.</a:t>
            </a:r>
          </a:p>
          <a:p>
            <a:pPr marL="0" indent="0">
              <a:buFont typeface="Arial" panose="020B0604020202020204" pitchFamily="34" charset="0"/>
              <a:buNone/>
            </a:pPr>
            <a:r>
              <a:rPr lang="en-US" sz="1400" b="0" i="1" dirty="0"/>
              <a:t>Discuss:</a:t>
            </a:r>
            <a:endParaRPr lang="en-US" sz="1400" b="0"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What would motivate you to reach out to any of these resources for a fellow Sailor?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What would keep you from reaching out to these resources?</a:t>
            </a:r>
          </a:p>
        </p:txBody>
      </p:sp>
      <p:sp>
        <p:nvSpPr>
          <p:cNvPr id="4" name="Slide Number Placeholder 3">
            <a:extLst>
              <a:ext uri="{FF2B5EF4-FFF2-40B4-BE49-F238E27FC236}">
                <a16:creationId xmlns:a16="http://schemas.microsoft.com/office/drawing/2014/main" id="{BCD3756A-7F34-A577-31B3-ED7B5DA6CB75}"/>
              </a:ext>
            </a:extLst>
          </p:cNvPr>
          <p:cNvSpPr>
            <a:spLocks noGrp="1"/>
          </p:cNvSpPr>
          <p:nvPr>
            <p:ph type="sldNum" sz="quarter" idx="5"/>
          </p:nvPr>
        </p:nvSpPr>
        <p:spPr/>
        <p:txBody>
          <a:bodyPr/>
          <a:lstStyle/>
          <a:p>
            <a:fld id="{A43DECA1-90B2-4901-9C02-4FB4999FDED7}" type="slidenum">
              <a:rPr lang="en-US" smtClean="0"/>
              <a:t>16</a:t>
            </a:fld>
            <a:endParaRPr lang="en-US" dirty="0"/>
          </a:p>
        </p:txBody>
      </p:sp>
    </p:spTree>
    <p:extLst>
      <p:ext uri="{BB962C8B-B14F-4D97-AF65-F5344CB8AC3E}">
        <p14:creationId xmlns:p14="http://schemas.microsoft.com/office/powerpoint/2010/main" val="4044199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mn-lt"/>
              </a:rPr>
              <a:t>Facilitator Actions:</a:t>
            </a:r>
          </a:p>
          <a:p>
            <a:pPr marL="171450" indent="-171450">
              <a:buFont typeface="Arial" panose="020B0604020202020204" pitchFamily="34" charset="0"/>
              <a:buChar char="•"/>
            </a:pPr>
            <a:r>
              <a:rPr lang="en-US" sz="1400" b="0" i="1" dirty="0">
                <a:latin typeface="+mn-lt"/>
              </a:rPr>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latin typeface="+mn-lt"/>
              </a:rPr>
              <a:t>Discuss how graphics relate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latin typeface="+mn-lt"/>
              </a:rPr>
              <a:t>Monitor </a:t>
            </a:r>
            <a:r>
              <a:rPr lang="en-US" sz="1400" i="1" dirty="0">
                <a:effectLst/>
                <a:latin typeface="+mn-lt"/>
                <a:ea typeface="Calibri" panose="020F0502020204030204" pitchFamily="34" charset="0"/>
                <a:cs typeface="Times New Roman" panose="02020603050405020304" pitchFamily="18" charset="0"/>
              </a:rPr>
              <a:t>the discussions of the Sailors.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effectLst/>
                <a:latin typeface="+mn-lt"/>
                <a:ea typeface="Calibri" panose="020F0502020204030204" pitchFamily="34" charset="0"/>
                <a:cs typeface="Times New Roman" panose="02020603050405020304" pitchFamily="18" charset="0"/>
              </a:rPr>
              <a:t>Time Allotted: 5 minutes </a:t>
            </a:r>
          </a:p>
          <a:p>
            <a:r>
              <a:rPr lang="en-US" sz="1400" b="1" dirty="0">
                <a:latin typeface="+mn-lt"/>
              </a:rPr>
              <a:t>Facilitator Content: </a:t>
            </a:r>
          </a:p>
          <a:p>
            <a:r>
              <a:rPr lang="en-US" sz="1400" b="0" dirty="0">
                <a:latin typeface="+mn-lt"/>
              </a:rPr>
              <a:t>Expected outcome: Sailors will be able to correctly identify which stage of COSFA is represented in each image.</a:t>
            </a:r>
          </a:p>
          <a:p>
            <a:pPr marL="0" indent="0">
              <a:buFont typeface="Arial" panose="020B0604020202020204" pitchFamily="34" charset="0"/>
              <a:buNone/>
            </a:pPr>
            <a:r>
              <a:rPr lang="en-US" sz="1400" b="0" i="1" dirty="0">
                <a:latin typeface="+mn-lt"/>
              </a:rPr>
              <a:t>Inform: </a:t>
            </a:r>
          </a:p>
          <a:p>
            <a:pPr marL="171450" indent="-171450">
              <a:buFont typeface="Arial" panose="020B0604020202020204" pitchFamily="34" charset="0"/>
              <a:buChar char="•"/>
            </a:pPr>
            <a:r>
              <a:rPr lang="en-US" sz="1400" b="0" i="0" dirty="0">
                <a:latin typeface="+mn-lt"/>
              </a:rPr>
              <a:t>Explain to Sailors that they will identify the level of aid that is needed for each image on the slide.</a:t>
            </a:r>
          </a:p>
          <a:p>
            <a:pPr marL="171450" indent="-171450">
              <a:buFont typeface="Arial" panose="020B0604020202020204" pitchFamily="34" charset="0"/>
              <a:buChar char="•"/>
            </a:pPr>
            <a:r>
              <a:rPr lang="en-US" sz="1400" b="0" i="0" dirty="0">
                <a:latin typeface="+mn-lt"/>
              </a:rPr>
              <a:t>Explain that they will have a short period of time to examine each image and then respond when prompted.</a:t>
            </a:r>
          </a:p>
          <a:p>
            <a:pPr marL="0" indent="0">
              <a:buFont typeface="Arial" panose="020B0604020202020204" pitchFamily="34" charset="0"/>
              <a:buNone/>
            </a:pPr>
            <a:r>
              <a:rPr lang="en-US" sz="1400" b="0" i="1" dirty="0">
                <a:latin typeface="+mn-lt"/>
              </a:rPr>
              <a:t>Discuss:</a:t>
            </a:r>
          </a:p>
          <a:p>
            <a:pPr marL="173736" indent="-173736">
              <a:buFont typeface="Arial" panose="020B0604020202020204" pitchFamily="34" charset="0"/>
              <a:buChar char="•"/>
            </a:pPr>
            <a:r>
              <a:rPr lang="en-US" sz="1400" b="0" i="0" dirty="0">
                <a:latin typeface="+mn-lt"/>
              </a:rPr>
              <a:t>Start by giving a brief review of the three stages of COSFA: primary aid, secondary aid, and continuous aid.</a:t>
            </a:r>
          </a:p>
          <a:p>
            <a:pPr marL="173736" indent="-173736">
              <a:buFont typeface="Arial" panose="020B0604020202020204" pitchFamily="34" charset="0"/>
              <a:buChar char="•"/>
            </a:pPr>
            <a:r>
              <a:rPr lang="en-US" sz="1400" b="0" i="0" dirty="0">
                <a:latin typeface="+mn-lt"/>
              </a:rPr>
              <a:t>Explain that continuous aid can happen at any time, so for this activity we are focusing on primary and secondary aid.</a:t>
            </a:r>
          </a:p>
          <a:p>
            <a:pPr marL="171450" indent="-171450">
              <a:buFont typeface="Arial" panose="020B0604020202020204" pitchFamily="34" charset="0"/>
              <a:buChar char="•"/>
            </a:pPr>
            <a:r>
              <a:rPr lang="en-US" sz="1400" b="0" i="0" dirty="0">
                <a:latin typeface="+mn-lt"/>
              </a:rPr>
              <a:t>Ask the Sailors to review each image and give them a few seconds to determine their answer.</a:t>
            </a:r>
          </a:p>
          <a:p>
            <a:pPr marL="171450" indent="-171450">
              <a:buFont typeface="Arial" panose="020B0604020202020204" pitchFamily="34" charset="0"/>
              <a:buChar char="•"/>
            </a:pPr>
            <a:r>
              <a:rPr lang="en-US" sz="1400" b="0" i="0" dirty="0">
                <a:latin typeface="+mn-lt"/>
              </a:rPr>
              <a:t>Ask for the correct answer and choose a volunteer to respond.</a:t>
            </a:r>
          </a:p>
          <a:p>
            <a:pPr marL="171450" indent="-171450">
              <a:buFont typeface="Arial" panose="020B0604020202020204" pitchFamily="34" charset="0"/>
              <a:buChar char="•"/>
            </a:pPr>
            <a:r>
              <a:rPr lang="en-US" sz="1400" b="0" i="0" dirty="0">
                <a:latin typeface="+mn-lt"/>
              </a:rPr>
              <a:t>If there is any confusion or disagreement, discuss before moving on to the next image.</a:t>
            </a:r>
          </a:p>
          <a:p>
            <a:pPr marL="171450" indent="-171450">
              <a:buFont typeface="Arial" panose="020B0604020202020204" pitchFamily="34" charset="0"/>
              <a:buChar char="•"/>
            </a:pPr>
            <a:r>
              <a:rPr lang="en-US" sz="1400" b="0" i="0" dirty="0">
                <a:latin typeface="+mn-lt"/>
              </a:rPr>
              <a:t>Continue until all six images have been discussed.</a:t>
            </a:r>
          </a:p>
          <a:p>
            <a:pPr marL="171450" indent="-171450">
              <a:buFont typeface="Arial" panose="020B0604020202020204" pitchFamily="34" charset="0"/>
              <a:buChar char="•"/>
            </a:pPr>
            <a:r>
              <a:rPr lang="en-US" sz="1400" b="0" i="0" dirty="0">
                <a:latin typeface="+mn-lt"/>
              </a:rPr>
              <a:t>The answers left to right, top to bottom are: 1. Primary, 2. Secondary, 3. Secondary, 4. Secondary, 5. Primary, 6. Secondary.</a:t>
            </a:r>
          </a:p>
        </p:txBody>
      </p:sp>
      <p:sp>
        <p:nvSpPr>
          <p:cNvPr id="4" name="Slide Number Placeholder 3"/>
          <p:cNvSpPr>
            <a:spLocks noGrp="1"/>
          </p:cNvSpPr>
          <p:nvPr>
            <p:ph type="sldNum" sz="quarter" idx="5"/>
          </p:nvPr>
        </p:nvSpPr>
        <p:spPr/>
        <p:txBody>
          <a:bodyPr/>
          <a:lstStyle/>
          <a:p>
            <a:fld id="{A43DECA1-90B2-4901-9C02-4FB4999FDED7}" type="slidenum">
              <a:rPr lang="en-US" smtClean="0"/>
              <a:t>17</a:t>
            </a:fld>
            <a:endParaRPr lang="en-US" dirty="0"/>
          </a:p>
        </p:txBody>
      </p:sp>
    </p:spTree>
    <p:extLst>
      <p:ext uri="{BB962C8B-B14F-4D97-AF65-F5344CB8AC3E}">
        <p14:creationId xmlns:p14="http://schemas.microsoft.com/office/powerpoint/2010/main" val="3101825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236B9-8A2A-DD79-339B-949BC6D4F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E21016-FF59-ABEA-6EA5-ECA6185444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38D13-79BD-A792-5ED7-5582DA00D11C}"/>
              </a:ext>
            </a:extLst>
          </p:cNvPr>
          <p:cNvSpPr>
            <a:spLocks noGrp="1"/>
          </p:cNvSpPr>
          <p:nvPr>
            <p:ph type="body" idx="1"/>
          </p:nvPr>
        </p:nvSpPr>
        <p:spPr/>
        <p:txBody>
          <a:bodyPr/>
          <a:lstStyle/>
          <a:p>
            <a:r>
              <a:rPr lang="en-US" sz="1400" b="1" dirty="0"/>
              <a:t>Facilitator Actions:</a:t>
            </a:r>
            <a:endParaRPr lang="en-US" sz="1400" b="1" dirty="0">
              <a:ea typeface="Calibri"/>
              <a:cs typeface="Calibri"/>
            </a:endParaRPr>
          </a:p>
          <a:p>
            <a:pPr marL="171450" indent="-171450">
              <a:buFont typeface="Arial" panose="020B0604020202020204" pitchFamily="34" charset="0"/>
              <a:buChar char="•"/>
            </a:pPr>
            <a:r>
              <a:rPr lang="en-US" sz="1400" b="0" i="1" dirty="0"/>
              <a:t>Display slide.</a:t>
            </a:r>
            <a:endParaRPr lang="en-US" sz="1400" b="0" i="1"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graphics relate to topic.</a:t>
            </a:r>
            <a:endParaRPr lang="en-US" sz="1400" b="0" i="1"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endParaRPr lang="en-US" sz="1400" i="1" dirty="0">
              <a:effectLst/>
              <a:ea typeface="Calibri" panose="020F0502020204030204" pitchFamily="34" charset="0"/>
              <a:cs typeface="Calibri"/>
            </a:endParaRPr>
          </a:p>
          <a:p>
            <a:r>
              <a:rPr lang="en-US" sz="1400" b="1" dirty="0"/>
              <a:t>Facilitator Content: </a:t>
            </a:r>
            <a:endParaRPr lang="en-US" sz="1400" b="1"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 </a:t>
            </a:r>
            <a:endParaRPr kumimoji="0" lang="en-US" sz="1400" b="0" i="0" u="none" strike="noStrike" kern="1200" cap="none" spc="0" normalizeH="0" baseline="0" noProof="0" dirty="0">
              <a:ln>
                <a:noFill/>
              </a:ln>
              <a:effectLst/>
              <a:uLnTx/>
              <a:uFillTx/>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does COSFA relate to the Warrior Mindset?</a:t>
            </a:r>
            <a:endParaRPr lang="en-US" sz="1400" b="0" i="1" dirty="0"/>
          </a:p>
          <a:p>
            <a:pPr marL="0" indent="0">
              <a:buFont typeface="Arial" panose="020B0604020202020204" pitchFamily="34" charset="0"/>
              <a:buNone/>
            </a:pPr>
            <a:r>
              <a:rPr lang="en-US" sz="1400" b="0" i="1" dirty="0"/>
              <a:t>Inform: </a:t>
            </a:r>
            <a:endParaRPr lang="en-US" sz="1400" b="0" i="1"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The Warrior Mindset represents a peak performance framework that empowers Sailors to consistently excel. When stress injuries compromise this mental foundation, COSFA offers a pathway to recovery and restoration.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 </a:t>
            </a:r>
            <a:endParaRPr kumimoji="0" lang="en-US" sz="1400" b="0" i="0" u="none" strike="noStrike" kern="1200" cap="none" spc="0" normalizeH="0" baseline="0" noProof="0" dirty="0">
              <a:ln>
                <a:noFill/>
              </a:ln>
              <a:effectLst/>
              <a:uLnTx/>
              <a:uFillTx/>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can you do to help fellow Sailors get back on the path to peak performance?</a:t>
            </a:r>
            <a:endParaRPr kumimoji="0" lang="en-US" sz="1400" b="0" i="1" u="none" strike="noStrike" kern="1200" cap="none" spc="0" normalizeH="0" baseline="0" noProof="0" dirty="0">
              <a:ln>
                <a:noFill/>
              </a:ln>
              <a:effectLst/>
              <a:uLnTx/>
              <a:uFillTx/>
              <a:ea typeface="+mn-ea"/>
              <a:cs typeface="+mn-cs"/>
            </a:endParaRPr>
          </a:p>
          <a:p>
            <a:pPr marL="109855" indent="0">
              <a:lnSpc>
                <a:spcPct val="105000"/>
              </a:lnSpc>
              <a:buFont typeface="Courier New" panose="02070309020205020404" pitchFamily="49" charset="0"/>
              <a:buNone/>
            </a:pPr>
            <a:endParaRPr lang="en-US" sz="1400" b="0" i="0" dirty="0">
              <a:ea typeface="Calibri"/>
              <a:cs typeface="Calibri"/>
            </a:endParaRPr>
          </a:p>
        </p:txBody>
      </p:sp>
      <p:sp>
        <p:nvSpPr>
          <p:cNvPr id="4" name="Slide Number Placeholder 3">
            <a:extLst>
              <a:ext uri="{FF2B5EF4-FFF2-40B4-BE49-F238E27FC236}">
                <a16:creationId xmlns:a16="http://schemas.microsoft.com/office/drawing/2014/main" id="{1A02F78E-C9EE-5029-192F-AD497D4D1C68}"/>
              </a:ext>
            </a:extLst>
          </p:cNvPr>
          <p:cNvSpPr>
            <a:spLocks noGrp="1"/>
          </p:cNvSpPr>
          <p:nvPr>
            <p:ph type="sldNum" sz="quarter" idx="5"/>
          </p:nvPr>
        </p:nvSpPr>
        <p:spPr/>
        <p:txBody>
          <a:bodyPr/>
          <a:lstStyle/>
          <a:p>
            <a:fld id="{A43DECA1-90B2-4901-9C02-4FB4999FDED7}" type="slidenum">
              <a:rPr lang="en-US" smtClean="0"/>
              <a:t>18</a:t>
            </a:fld>
            <a:endParaRPr lang="en-US" dirty="0"/>
          </a:p>
        </p:txBody>
      </p:sp>
    </p:spTree>
    <p:extLst>
      <p:ext uri="{BB962C8B-B14F-4D97-AF65-F5344CB8AC3E}">
        <p14:creationId xmlns:p14="http://schemas.microsoft.com/office/powerpoint/2010/main" val="2317617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736" marR="0" indent="-173736">
              <a:lnSpc>
                <a:spcPct val="100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Facilitator Actions:</a:t>
            </a:r>
          </a:p>
          <a:p>
            <a:pPr marL="173736" indent="-173736">
              <a:lnSpc>
                <a:spcPct val="100000"/>
              </a:lnSpc>
              <a:spcBef>
                <a:spcPts val="0"/>
              </a:spcBef>
              <a:spcAft>
                <a:spcPts val="0"/>
              </a:spcAft>
              <a:buFont typeface="Arial" panose="020B0604020202020204" pitchFamily="34" charset="0"/>
              <a:buChar char="•"/>
            </a:pPr>
            <a:r>
              <a:rPr lang="en-US" sz="1400" i="1">
                <a:effectLst/>
                <a:latin typeface="+mn-lt"/>
                <a:ea typeface="Calibri" panose="020F0502020204030204" pitchFamily="34" charset="0"/>
                <a:cs typeface="Times New Roman" panose="02020603050405020304" pitchFamily="18" charset="0"/>
              </a:rPr>
              <a:t>Display slide.</a:t>
            </a:r>
          </a:p>
          <a:p>
            <a:pPr marL="173736" indent="-173736">
              <a:lnSpc>
                <a:spcPct val="100000"/>
              </a:lnSpc>
              <a:spcBef>
                <a:spcPts val="0"/>
              </a:spcBef>
              <a:spcAft>
                <a:spcPts val="0"/>
              </a:spcAft>
              <a:buFont typeface="Arial" panose="020B0604020202020204" pitchFamily="34" charset="0"/>
              <a:buChar char="•"/>
            </a:pPr>
            <a:r>
              <a:rPr lang="en-US" sz="1400" i="1">
                <a:effectLst/>
                <a:latin typeface="+mn-lt"/>
                <a:ea typeface="Calibri" panose="020F0502020204030204" pitchFamily="34" charset="0"/>
                <a:cs typeface="Times New Roman" panose="02020603050405020304" pitchFamily="18" charset="0"/>
              </a:rPr>
              <a:t>Review topics discussed and ask if there are any questions.</a:t>
            </a:r>
          </a:p>
          <a:p>
            <a:pPr marL="173736" indent="-173736">
              <a:lnSpc>
                <a:spcPct val="100000"/>
              </a:lnSpc>
              <a:spcBef>
                <a:spcPts val="0"/>
              </a:spcBef>
              <a:spcAft>
                <a:spcPts val="0"/>
              </a:spcAft>
              <a:buFont typeface="Arial" panose="020B0604020202020204" pitchFamily="34" charset="0"/>
              <a:buChar char="•"/>
            </a:pPr>
            <a:r>
              <a:rPr lang="en-US" sz="1400" i="1">
                <a:effectLst/>
                <a:latin typeface="+mn-lt"/>
                <a:ea typeface="Calibri" panose="020F0502020204030204" pitchFamily="34" charset="0"/>
                <a:cs typeface="Times New Roman" panose="02020603050405020304" pitchFamily="18" charset="0"/>
              </a:rPr>
              <a:t>Check Sailor </a:t>
            </a:r>
            <a:r>
              <a:rPr lang="en-US" sz="1400" b="0" i="1" u="none" strike="noStrike" baseline="0">
                <a:latin typeface="+mn-lt"/>
              </a:rPr>
              <a:t>comprehension by providing review questions and/or problems.</a:t>
            </a:r>
          </a:p>
          <a:p>
            <a:pPr marL="173736" indent="-173736">
              <a:lnSpc>
                <a:spcPct val="100000"/>
              </a:lnSpc>
              <a:spcBef>
                <a:spcPts val="0"/>
              </a:spcBef>
              <a:spcAft>
                <a:spcPts val="0"/>
              </a:spcAft>
              <a:buFont typeface="Arial" panose="020B0604020202020204" pitchFamily="34" charset="0"/>
              <a:buChar char="•"/>
            </a:pPr>
            <a:r>
              <a:rPr lang="en-US" sz="1400" b="0" i="1" u="none" strike="noStrike" baseline="0">
                <a:effectLst/>
                <a:latin typeface="+mn-lt"/>
                <a:ea typeface="Calibri" panose="020F0502020204030204" pitchFamily="34" charset="0"/>
                <a:cs typeface="Times New Roman" panose="02020603050405020304" pitchFamily="18" charset="0"/>
              </a:rPr>
              <a:t>Discuss how the call to action supports and encourages Sailors’ post training.</a:t>
            </a:r>
          </a:p>
          <a:p>
            <a:pPr marL="173736" indent="-173736">
              <a:lnSpc>
                <a:spcPct val="100000"/>
              </a:lnSpc>
              <a:spcBef>
                <a:spcPts val="0"/>
              </a:spcBef>
              <a:spcAft>
                <a:spcPts val="0"/>
              </a:spcAft>
              <a:buFont typeface="Arial" panose="020B0604020202020204" pitchFamily="34" charset="0"/>
              <a:buChar char="•"/>
            </a:pPr>
            <a:r>
              <a:rPr lang="en-US" sz="1400" b="0" i="1" u="none" strike="noStrike" baseline="0">
                <a:effectLst/>
                <a:latin typeface="+mn-lt"/>
                <a:ea typeface="Calibri" panose="020F0502020204030204" pitchFamily="34" charset="0"/>
                <a:cs typeface="Times New Roman" panose="02020603050405020304" pitchFamily="18" charset="0"/>
              </a:rPr>
              <a:t>Relate call to action to Warrior Toughness. </a:t>
            </a:r>
            <a:endParaRPr lang="en-US" sz="1400" i="1">
              <a:effectLst/>
              <a:latin typeface="+mn-lt"/>
              <a:ea typeface="Calibri" panose="020F0502020204030204" pitchFamily="34" charset="0"/>
              <a:cs typeface="Times New Roman" panose="02020603050405020304" pitchFamily="18" charset="0"/>
            </a:endParaRPr>
          </a:p>
          <a:p>
            <a:r>
              <a:rPr lang="en-US" sz="1400" b="1">
                <a:latin typeface="+mn-lt"/>
              </a:rPr>
              <a:t>Facilitator Content: </a:t>
            </a:r>
            <a:r>
              <a:rPr lang="en-US" sz="1400" b="0">
                <a:latin typeface="+mn-lt"/>
              </a:rPr>
              <a:t>N/A</a:t>
            </a:r>
          </a:p>
        </p:txBody>
      </p:sp>
      <p:sp>
        <p:nvSpPr>
          <p:cNvPr id="4" name="Slide Number Placeholder 3"/>
          <p:cNvSpPr>
            <a:spLocks noGrp="1"/>
          </p:cNvSpPr>
          <p:nvPr>
            <p:ph type="sldNum" sz="quarter" idx="5"/>
          </p:nvPr>
        </p:nvSpPr>
        <p:spPr/>
        <p:txBody>
          <a:bodyPr/>
          <a:lstStyle/>
          <a:p>
            <a:fld id="{A43DECA1-90B2-4901-9C02-4FB4999FDED7}" type="slidenum">
              <a:rPr lang="en-US" smtClean="0"/>
              <a:t>19</a:t>
            </a:fld>
            <a:endParaRPr lang="en-US"/>
          </a:p>
        </p:txBody>
      </p:sp>
    </p:spTree>
    <p:extLst>
      <p:ext uri="{BB962C8B-B14F-4D97-AF65-F5344CB8AC3E}">
        <p14:creationId xmlns:p14="http://schemas.microsoft.com/office/powerpoint/2010/main" val="3406125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indent="-171450">
              <a:buFont typeface="Arial" panose="020B0604020202020204" pitchFamily="34" charset="0"/>
              <a:buChar char="•"/>
            </a:pPr>
            <a:r>
              <a:rPr lang="en-US" sz="1400" b="0" i="1" dirty="0"/>
              <a:t>Introduce topic.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t>Let Sailors know that they can leave the discussion if they have to for their own well-being.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t>Ensure that misinformation is corrected immediately. </a:t>
            </a:r>
            <a:endParaRPr lang="en-US" sz="1400" b="0" i="1" dirty="0"/>
          </a:p>
          <a:p>
            <a:pPr marL="171450" indent="-171450">
              <a:buFont typeface="Arial" panose="020B0604020202020204" pitchFamily="34" charset="0"/>
              <a:buChar char="•"/>
            </a:pPr>
            <a:r>
              <a:rPr lang="en-US" sz="1400" i="1" dirty="0"/>
              <a:t>Monitor the discussions of the Sailors throughout the training event.</a:t>
            </a:r>
            <a:endParaRPr lang="en-US" sz="1400" b="0" i="1" dirty="0"/>
          </a:p>
          <a:p>
            <a:r>
              <a:rPr lang="en-US" sz="1400" b="1" dirty="0"/>
              <a:t>Facilitator Content: </a:t>
            </a:r>
          </a:p>
          <a:p>
            <a:pPr marL="0" marR="0">
              <a:spcBef>
                <a:spcPts val="0"/>
              </a:spcBef>
              <a:spcAft>
                <a:spcPts val="0"/>
              </a:spcAft>
            </a:pPr>
            <a:r>
              <a:rPr lang="en-US" sz="1400" b="0" i="1" dirty="0"/>
              <a:t>Inform:</a:t>
            </a:r>
          </a:p>
          <a:p>
            <a:pPr marL="0" marR="0">
              <a:spcBef>
                <a:spcPts val="0"/>
              </a:spcBef>
              <a:spcAft>
                <a:spcPts val="0"/>
              </a:spcAft>
            </a:pPr>
            <a:r>
              <a:rPr lang="en-US" sz="1400" b="0" i="0" dirty="0"/>
              <a:t>To build Warrior Toughness, Sailors will</a:t>
            </a:r>
            <a:r>
              <a:rPr lang="en-US" sz="1400" i="0" dirty="0">
                <a:effectLst/>
                <a:ea typeface="Calibri" panose="020F0502020204030204" pitchFamily="34" charset="0"/>
              </a:rPr>
              <a:t> </a:t>
            </a:r>
            <a:r>
              <a:rPr lang="en-US" sz="1400" dirty="0">
                <a:effectLst/>
                <a:ea typeface="Calibri" panose="020F0502020204030204" pitchFamily="34" charset="0"/>
              </a:rPr>
              <a:t>learn skills and support necessary to aid shipmates during stress-related injury to mitigate destructive behaviors.</a:t>
            </a:r>
          </a:p>
          <a:p>
            <a:pPr marL="0" marR="0">
              <a:spcBef>
                <a:spcPts val="0"/>
              </a:spcBef>
              <a:spcAft>
                <a:spcPts val="0"/>
              </a:spcAft>
            </a:pPr>
            <a:r>
              <a:rPr lang="en-US" sz="1400" dirty="0">
                <a:effectLst/>
                <a:ea typeface="Calibri" panose="020F0502020204030204" pitchFamily="34" charset="0"/>
              </a:rPr>
              <a:t>Expected outcome of training evolution: All hands preserve life, prevent harm, and promote recovery.</a:t>
            </a:r>
          </a:p>
        </p:txBody>
      </p:sp>
      <p:sp>
        <p:nvSpPr>
          <p:cNvPr id="4" name="Slide Number Placeholder 3"/>
          <p:cNvSpPr>
            <a:spLocks noGrp="1"/>
          </p:cNvSpPr>
          <p:nvPr>
            <p:ph type="sldNum" sz="quarter" idx="5"/>
          </p:nvPr>
        </p:nvSpPr>
        <p:spPr/>
        <p:txBody>
          <a:bodyPr/>
          <a:lstStyle/>
          <a:p>
            <a:fld id="{A43DECA1-90B2-4901-9C02-4FB4999FDED7}" type="slidenum">
              <a:rPr lang="en-US" smtClean="0"/>
              <a:t>2</a:t>
            </a:fld>
            <a:endParaRPr lang="en-US" dirty="0"/>
          </a:p>
        </p:txBody>
      </p:sp>
    </p:spTree>
    <p:extLst>
      <p:ext uri="{BB962C8B-B14F-4D97-AF65-F5344CB8AC3E}">
        <p14:creationId xmlns:p14="http://schemas.microsoft.com/office/powerpoint/2010/main" val="2437210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effectLst/>
                <a:latin typeface="+mn-lt"/>
                <a:ea typeface="Calibri" panose="020F0502020204030204" pitchFamily="34" charset="0"/>
                <a:cs typeface="Times New Roman" panose="02020603050405020304" pitchFamily="18" charset="0"/>
              </a:rPr>
              <a:t>Facilitator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latin typeface="+mn-lt"/>
              </a:rPr>
              <a:t>Display slide.</a:t>
            </a:r>
          </a:p>
          <a:p>
            <a:r>
              <a:rPr lang="en-US" sz="1400" b="1" dirty="0">
                <a:latin typeface="+mn-lt"/>
              </a:rPr>
              <a:t>Facilitator Content: </a:t>
            </a:r>
          </a:p>
          <a:p>
            <a:pPr marL="0" indent="0">
              <a:buFont typeface="Arial" panose="020B0604020202020204" pitchFamily="34" charset="0"/>
              <a:buNone/>
            </a:pPr>
            <a:r>
              <a:rPr lang="en-US" sz="1400" b="0" i="1" dirty="0">
                <a:latin typeface="+mn-lt"/>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0" kern="1200" dirty="0">
                <a:latin typeface="+mn-lt"/>
                <a:ea typeface="+mn-ea"/>
                <a:cs typeface="+mn-cs"/>
              </a:rPr>
              <a:t>Identify tools.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0" kern="1200" dirty="0">
                <a:latin typeface="+mn-lt"/>
                <a:ea typeface="+mn-ea"/>
                <a:cs typeface="+mn-cs"/>
              </a:rPr>
              <a:t>Identify resources.</a:t>
            </a:r>
          </a:p>
        </p:txBody>
      </p:sp>
      <p:sp>
        <p:nvSpPr>
          <p:cNvPr id="4" name="Slide Number Placeholder 3"/>
          <p:cNvSpPr>
            <a:spLocks noGrp="1"/>
          </p:cNvSpPr>
          <p:nvPr>
            <p:ph type="sldNum" sz="quarter" idx="5"/>
          </p:nvPr>
        </p:nvSpPr>
        <p:spPr/>
        <p:txBody>
          <a:bodyPr/>
          <a:lstStyle/>
          <a:p>
            <a:fld id="{A43DECA1-90B2-4901-9C02-4FB4999FDED7}" type="slidenum">
              <a:rPr lang="en-US" smtClean="0"/>
              <a:t>20</a:t>
            </a:fld>
            <a:endParaRPr lang="en-US" dirty="0"/>
          </a:p>
        </p:txBody>
      </p:sp>
    </p:spTree>
    <p:extLst>
      <p:ext uri="{BB962C8B-B14F-4D97-AF65-F5344CB8AC3E}">
        <p14:creationId xmlns:p14="http://schemas.microsoft.com/office/powerpoint/2010/main" val="1108819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a:effectLst/>
                <a:ea typeface="Calibri" panose="020F0502020204030204" pitchFamily="34" charset="0"/>
                <a:cs typeface="Calibri" panose="020F0502020204030204" pitchFamily="34" charset="0"/>
              </a:rPr>
              <a:t>Facilitator 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a:cs typeface="Calibri" panose="020F0502020204030204" pitchFamily="34" charset="0"/>
              </a:rPr>
              <a:t>Display slide.</a:t>
            </a:r>
          </a:p>
          <a:p>
            <a:r>
              <a:rPr lang="en-US" sz="1400" b="1">
                <a:cs typeface="Calibri" panose="020F0502020204030204" pitchFamily="34" charset="0"/>
              </a:rPr>
              <a:t>Facilitator Content: </a:t>
            </a:r>
          </a:p>
          <a:p>
            <a:pPr marL="0" indent="0">
              <a:buFont typeface="Arial" panose="020B0604020202020204" pitchFamily="34" charset="0"/>
              <a:buNone/>
            </a:pPr>
            <a:r>
              <a:rPr lang="en-US" sz="1400" b="0" i="1">
                <a:cs typeface="Calibri" panose="020F0502020204030204" pitchFamily="34" charset="0"/>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0" kern="1200">
                <a:ea typeface="+mn-ea"/>
                <a:cs typeface="Calibri" panose="020F0502020204030204" pitchFamily="34" charset="0"/>
              </a:rPr>
              <a:t>Identify Warrior Toughness QR code.</a:t>
            </a:r>
            <a:endParaRPr lang="en-US" sz="1400">
              <a:cs typeface="Calibri" panose="020F0502020204030204" pitchFamily="34" charset="0"/>
            </a:endParaRPr>
          </a:p>
        </p:txBody>
      </p:sp>
      <p:sp>
        <p:nvSpPr>
          <p:cNvPr id="4" name="Slide Number Placeholder 3"/>
          <p:cNvSpPr>
            <a:spLocks noGrp="1"/>
          </p:cNvSpPr>
          <p:nvPr>
            <p:ph type="sldNum" sz="quarter" idx="5"/>
          </p:nvPr>
        </p:nvSpPr>
        <p:spPr/>
        <p:txBody>
          <a:bodyPr/>
          <a:lstStyle/>
          <a:p>
            <a:fld id="{A43DECA1-90B2-4901-9C02-4FB4999FDED7}" type="slidenum">
              <a:rPr lang="en-US" smtClean="0"/>
              <a:t>21</a:t>
            </a:fld>
            <a:endParaRPr lang="en-US"/>
          </a:p>
        </p:txBody>
      </p:sp>
    </p:spTree>
    <p:extLst>
      <p:ext uri="{BB962C8B-B14F-4D97-AF65-F5344CB8AC3E}">
        <p14:creationId xmlns:p14="http://schemas.microsoft.com/office/powerpoint/2010/main" val="3294412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15EC4-6690-A8E7-1076-B6508D202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5436CE-C7CB-5BC1-64DB-2BD455C70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E4B2A9-B771-0E1F-2DD4-730DB1833B14}"/>
              </a:ext>
            </a:extLst>
          </p:cNvPr>
          <p:cNvSpPr>
            <a:spLocks noGrp="1"/>
          </p:cNvSpPr>
          <p:nvPr>
            <p:ph type="body" idx="1"/>
          </p:nvPr>
        </p:nvSpPr>
        <p:spPr/>
        <p:txBody>
          <a:bodyPr/>
          <a:lstStyle/>
          <a:p>
            <a:pPr marL="173736" marR="0" indent="-173736">
              <a:lnSpc>
                <a:spcPct val="100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Facilitator Actions: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latin typeface="+mn-lt"/>
              </a:rPr>
              <a:t>Display slide.</a:t>
            </a:r>
            <a:endParaRPr lang="en-US" sz="1400" dirty="0">
              <a:effectLst/>
              <a:latin typeface="+mn-lt"/>
              <a:ea typeface="Calibri" panose="020F0502020204030204" pitchFamily="34" charset="0"/>
              <a:cs typeface="Times New Roman" panose="02020603050405020304" pitchFamily="18" charset="0"/>
            </a:endParaRPr>
          </a:p>
          <a:p>
            <a:pPr marL="173736" marR="0" lvl="0" indent="-173736"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Facilitator Content: </a:t>
            </a:r>
            <a:r>
              <a:rPr lang="en-US" sz="1400" b="0" dirty="0">
                <a:latin typeface="+mn-lt"/>
              </a:rPr>
              <a:t>N/A</a:t>
            </a:r>
          </a:p>
        </p:txBody>
      </p:sp>
      <p:sp>
        <p:nvSpPr>
          <p:cNvPr id="4" name="Slide Number Placeholder 3">
            <a:extLst>
              <a:ext uri="{FF2B5EF4-FFF2-40B4-BE49-F238E27FC236}">
                <a16:creationId xmlns:a16="http://schemas.microsoft.com/office/drawing/2014/main" id="{0121C09A-7FB7-15B2-37AA-C3E7DB8FC732}"/>
              </a:ext>
            </a:extLst>
          </p:cNvPr>
          <p:cNvSpPr>
            <a:spLocks noGrp="1"/>
          </p:cNvSpPr>
          <p:nvPr>
            <p:ph type="sldNum" sz="quarter" idx="5"/>
          </p:nvPr>
        </p:nvSpPr>
        <p:spPr/>
        <p:txBody>
          <a:bodyPr/>
          <a:lstStyle/>
          <a:p>
            <a:fld id="{A43DECA1-90B2-4901-9C02-4FB4999FDED7}" type="slidenum">
              <a:rPr lang="en-US" smtClean="0"/>
              <a:t>22</a:t>
            </a:fld>
            <a:endParaRPr lang="en-US" dirty="0"/>
          </a:p>
        </p:txBody>
      </p:sp>
    </p:spTree>
    <p:extLst>
      <p:ext uri="{BB962C8B-B14F-4D97-AF65-F5344CB8AC3E}">
        <p14:creationId xmlns:p14="http://schemas.microsoft.com/office/powerpoint/2010/main" val="3335749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FBF5E-06CE-A380-9E16-A6443F6572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70254-D0AA-C4D6-6BE4-8EAE428E81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80C0C1-AAC8-EF66-DA67-E0CF23FCA2F7}"/>
              </a:ext>
            </a:extLst>
          </p:cNvPr>
          <p:cNvSpPr>
            <a:spLocks noGrp="1"/>
          </p:cNvSpPr>
          <p:nvPr>
            <p:ph type="body" idx="1"/>
          </p:nvPr>
        </p:nvSpPr>
        <p:spPr/>
        <p:txBody>
          <a:bodyPr/>
          <a:lstStyle/>
          <a:p>
            <a:pPr marL="173736" marR="0" indent="-173736">
              <a:lnSpc>
                <a:spcPct val="100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Facilitator Actions: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latin typeface="+mn-lt"/>
              </a:rPr>
              <a:t>Display slide.</a:t>
            </a:r>
            <a:endParaRPr lang="en-US" sz="1400" dirty="0">
              <a:effectLst/>
              <a:latin typeface="+mn-lt"/>
              <a:ea typeface="Calibri" panose="020F0502020204030204" pitchFamily="34" charset="0"/>
              <a:cs typeface="Times New Roman" panose="02020603050405020304" pitchFamily="18" charset="0"/>
            </a:endParaRPr>
          </a:p>
          <a:p>
            <a:pPr marL="173736" marR="0" lvl="0" indent="-173736" algn="l" defTabSz="914400" rtl="0" eaLnBrk="1" fontAlgn="auto" latinLnBrk="0" hangingPunct="1">
              <a:lnSpc>
                <a:spcPct val="100000"/>
              </a:lnSpc>
              <a:spcBef>
                <a:spcPts val="0"/>
              </a:spcBef>
              <a:spcAft>
                <a:spcPts val="0"/>
              </a:spcAft>
              <a:buClrTx/>
              <a:buSzTx/>
              <a:buFontTx/>
              <a:buNone/>
              <a:tabLst/>
              <a:defRPr/>
            </a:pPr>
            <a:r>
              <a:rPr lang="en-US" sz="1400" b="1" dirty="0">
                <a:latin typeface="+mn-lt"/>
              </a:rPr>
              <a:t>Facilitator Content: </a:t>
            </a:r>
            <a:r>
              <a:rPr lang="en-US" sz="1400" b="0" dirty="0">
                <a:latin typeface="+mn-lt"/>
              </a:rPr>
              <a:t>N/A</a:t>
            </a:r>
          </a:p>
        </p:txBody>
      </p:sp>
      <p:sp>
        <p:nvSpPr>
          <p:cNvPr id="4" name="Slide Number Placeholder 3">
            <a:extLst>
              <a:ext uri="{FF2B5EF4-FFF2-40B4-BE49-F238E27FC236}">
                <a16:creationId xmlns:a16="http://schemas.microsoft.com/office/drawing/2014/main" id="{1F0547EE-9AB0-6CCD-98CE-547D03ED2C9F}"/>
              </a:ext>
            </a:extLst>
          </p:cNvPr>
          <p:cNvSpPr>
            <a:spLocks noGrp="1"/>
          </p:cNvSpPr>
          <p:nvPr>
            <p:ph type="sldNum" sz="quarter" idx="5"/>
          </p:nvPr>
        </p:nvSpPr>
        <p:spPr/>
        <p:txBody>
          <a:bodyPr/>
          <a:lstStyle/>
          <a:p>
            <a:fld id="{A43DECA1-90B2-4901-9C02-4FB4999FDED7}" type="slidenum">
              <a:rPr lang="en-US" smtClean="0"/>
              <a:t>23</a:t>
            </a:fld>
            <a:endParaRPr lang="en-US" dirty="0"/>
          </a:p>
        </p:txBody>
      </p:sp>
    </p:spTree>
    <p:extLst>
      <p:ext uri="{BB962C8B-B14F-4D97-AF65-F5344CB8AC3E}">
        <p14:creationId xmlns:p14="http://schemas.microsoft.com/office/powerpoint/2010/main" val="565715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effectLst/>
                <a:latin typeface="+mn-lt"/>
                <a:ea typeface="Calibri" panose="020F0502020204030204" pitchFamily="34" charset="0"/>
                <a:cs typeface="Times New Roman" panose="02020603050405020304" pitchFamily="18" charset="0"/>
              </a:rPr>
              <a:t>Facilitator Actions:</a:t>
            </a:r>
          </a:p>
          <a:p>
            <a:pPr marL="171450" indent="-171450">
              <a:buFont typeface="Arial" panose="020B0604020202020204" pitchFamily="34" charset="0"/>
              <a:buChar char="•"/>
            </a:pPr>
            <a:r>
              <a:rPr lang="en-US" sz="1400" b="0" i="1" dirty="0">
                <a:latin typeface="+mn-lt"/>
              </a:rPr>
              <a:t>Display slide.</a:t>
            </a:r>
          </a:p>
          <a:p>
            <a:pPr marL="171450" indent="-171450">
              <a:buFont typeface="Arial" panose="020B0604020202020204" pitchFamily="34" charset="0"/>
              <a:buChar char="•"/>
            </a:pPr>
            <a:r>
              <a:rPr lang="en-US" sz="1400" i="1" dirty="0">
                <a:latin typeface="+mn-lt"/>
              </a:rPr>
              <a:t>Neither Sailors nor Facilitator should read the objective out loud.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latin typeface="+mn-lt"/>
              </a:rPr>
              <a:t>Facilitator Content: </a:t>
            </a:r>
            <a:r>
              <a:rPr lang="en-US" sz="1400" b="0" i="0" dirty="0">
                <a:latin typeface="+mn-lt"/>
              </a:rPr>
              <a:t>N/A</a:t>
            </a:r>
          </a:p>
        </p:txBody>
      </p:sp>
      <p:sp>
        <p:nvSpPr>
          <p:cNvPr id="4" name="Slide Number Placeholder 3"/>
          <p:cNvSpPr>
            <a:spLocks noGrp="1"/>
          </p:cNvSpPr>
          <p:nvPr>
            <p:ph type="sldNum" sz="quarter" idx="5"/>
          </p:nvPr>
        </p:nvSpPr>
        <p:spPr/>
        <p:txBody>
          <a:bodyPr/>
          <a:lstStyle/>
          <a:p>
            <a:fld id="{A43DECA1-90B2-4901-9C02-4FB4999FDED7}" type="slidenum">
              <a:rPr lang="en-US" smtClean="0"/>
              <a:t>3</a:t>
            </a:fld>
            <a:endParaRPr lang="en-US" dirty="0"/>
          </a:p>
        </p:txBody>
      </p:sp>
    </p:spTree>
    <p:extLst>
      <p:ext uri="{BB962C8B-B14F-4D97-AF65-F5344CB8AC3E}">
        <p14:creationId xmlns:p14="http://schemas.microsoft.com/office/powerpoint/2010/main" val="2453743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indent="0">
              <a:buFont typeface="Arial" panose="020B0604020202020204" pitchFamily="34" charset="0"/>
              <a:buNone/>
            </a:pPr>
            <a:r>
              <a:rPr lang="en-US" sz="1400" b="0" i="1" dirty="0"/>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Have you heard the term COSFA before?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kern="1200" dirty="0">
                <a:ea typeface="+mn-ea"/>
                <a:cs typeface="+mn-cs"/>
              </a:rPr>
              <a:t>What do you think COSFA is?</a:t>
            </a:r>
          </a:p>
          <a:p>
            <a:pPr marL="0" indent="0">
              <a:buFont typeface="Arial" panose="020B0604020202020204" pitchFamily="34" charset="0"/>
              <a:buNone/>
            </a:pPr>
            <a:r>
              <a:rPr lang="en-US" sz="1400" b="0" i="1" dirty="0"/>
              <a:t>Inform: </a:t>
            </a:r>
          </a:p>
          <a:p>
            <a:pPr marL="171450" indent="-171450">
              <a:buFont typeface="Arial" panose="020B0604020202020204" pitchFamily="34" charset="0"/>
              <a:buChar char="•"/>
            </a:pPr>
            <a:r>
              <a:rPr lang="en-US" sz="1400" b="0" i="0" dirty="0"/>
              <a:t>COSFA is a multistep process for assessing and providing peer support for yellow and orange zone stress reactions or injuries to individuals or units. It involves quick and accurate assessments, identifies specific needs, and determines when additional treatment is required to ensure prompt treatment.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do you think COSFA impacts your community?</a:t>
            </a:r>
          </a:p>
        </p:txBody>
      </p:sp>
      <p:sp>
        <p:nvSpPr>
          <p:cNvPr id="4" name="Slide Number Placeholder 3"/>
          <p:cNvSpPr>
            <a:spLocks noGrp="1"/>
          </p:cNvSpPr>
          <p:nvPr>
            <p:ph type="sldNum" sz="quarter" idx="5"/>
          </p:nvPr>
        </p:nvSpPr>
        <p:spPr/>
        <p:txBody>
          <a:bodyPr/>
          <a:lstStyle/>
          <a:p>
            <a:fld id="{A43DECA1-90B2-4901-9C02-4FB4999FDED7}" type="slidenum">
              <a:rPr lang="en-US" smtClean="0"/>
              <a:t>4</a:t>
            </a:fld>
            <a:endParaRPr lang="en-US" dirty="0"/>
          </a:p>
        </p:txBody>
      </p:sp>
    </p:spTree>
    <p:extLst>
      <p:ext uri="{BB962C8B-B14F-4D97-AF65-F5344CB8AC3E}">
        <p14:creationId xmlns:p14="http://schemas.microsoft.com/office/powerpoint/2010/main" val="3998045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9218E-5097-CE4A-C414-C3BAA71D4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1DFAC-D811-1DC4-66FB-7BFB64C44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C835D5-C5C8-5C4D-BE4B-503C49E90801}"/>
              </a:ext>
            </a:extLst>
          </p:cNvPr>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indent="0" algn="l" defTabSz="914400" rtl="0" eaLnBrk="1" latinLnBrk="0" hangingPunct="1">
              <a:buFont typeface="Arial" panose="020B0604020202020204" pitchFamily="34" charset="0"/>
              <a:buNone/>
            </a:pPr>
            <a:r>
              <a:rPr lang="en-US" sz="1400" b="0" i="1" kern="1200" dirty="0">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color range do you feel like you function in daily?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Have you ever experienced a fellow Sailor in the orange zone? What happened?</a:t>
            </a:r>
            <a:endParaRPr lang="en-US" sz="1400" b="1" dirty="0"/>
          </a:p>
          <a:p>
            <a:pPr marL="0" indent="0">
              <a:buFont typeface="Arial" panose="020B0604020202020204" pitchFamily="34" charset="0"/>
              <a:buNone/>
            </a:pPr>
            <a:r>
              <a:rPr lang="en-US" sz="1400" b="0" i="1" dirty="0"/>
              <a:t>Inform:</a:t>
            </a:r>
          </a:p>
          <a:p>
            <a:pPr marL="171450" indent="-171450">
              <a:buFont typeface="Arial" panose="020B0604020202020204" pitchFamily="34" charset="0"/>
              <a:buChar char="•"/>
            </a:pPr>
            <a:r>
              <a:rPr lang="en-US" sz="1400" b="0" i="0" dirty="0"/>
              <a:t>COSFA is intended to assist you and others in advancing toward the stress continuum's green, ready zone. </a:t>
            </a:r>
          </a:p>
          <a:p>
            <a:pPr marL="171450" indent="-171450">
              <a:buFont typeface="Arial" panose="020B0604020202020204" pitchFamily="34" charset="0"/>
              <a:buChar char="•"/>
            </a:pPr>
            <a:r>
              <a:rPr lang="en-US" sz="1400" b="0" i="0" dirty="0"/>
              <a:t>Similar to first aid for physical wounds and diseases, stress first aid is a collection of tools with three objectives: </a:t>
            </a:r>
          </a:p>
          <a:p>
            <a:pPr marL="285750" indent="-137160">
              <a:lnSpc>
                <a:spcPct val="105000"/>
              </a:lnSpc>
              <a:buFont typeface="Courier New" panose="02070309020205020404" pitchFamily="49" charset="0"/>
              <a:buChar char="o"/>
            </a:pPr>
            <a:r>
              <a:rPr lang="en-US" sz="1400" b="0" i="0" dirty="0"/>
              <a:t>Preserve life.</a:t>
            </a:r>
          </a:p>
          <a:p>
            <a:pPr marL="285750" indent="-137160">
              <a:lnSpc>
                <a:spcPct val="105000"/>
              </a:lnSpc>
              <a:buFont typeface="Courier New" panose="02070309020205020404" pitchFamily="49" charset="0"/>
              <a:buChar char="o"/>
            </a:pPr>
            <a:r>
              <a:rPr lang="en-US" sz="1400" b="0" i="0" dirty="0"/>
              <a:t>Prevent further harm.</a:t>
            </a:r>
          </a:p>
          <a:p>
            <a:pPr marL="285750" indent="-137160">
              <a:lnSpc>
                <a:spcPct val="105000"/>
              </a:lnSpc>
              <a:buFont typeface="Courier New" panose="02070309020205020404" pitchFamily="49" charset="0"/>
              <a:buChar char="o"/>
            </a:pPr>
            <a:r>
              <a:rPr lang="en-US" sz="1400" b="0" i="0" dirty="0"/>
              <a:t>Promote recovery.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would you help Sailors get out of the blue zone?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does it mean if a Sailor is in the yellow zone?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a:t>
            </a:r>
            <a:endParaRPr lang="en-US" sz="1400" b="0" i="0" dirty="0"/>
          </a:p>
          <a:p>
            <a:pPr marL="171450" indent="-171450">
              <a:buFont typeface="Arial" panose="020B0604020202020204" pitchFamily="34" charset="0"/>
              <a:buChar char="•"/>
            </a:pPr>
            <a:r>
              <a:rPr lang="en-US" sz="1400" b="0" i="0" dirty="0"/>
              <a:t>The Combat and Operational Stress Continuum Model serves as the foundation to determine the following:</a:t>
            </a:r>
          </a:p>
          <a:p>
            <a:pPr marL="285750" indent="-137160">
              <a:lnSpc>
                <a:spcPct val="105000"/>
              </a:lnSpc>
              <a:buFont typeface="Courier New" panose="02070309020205020404" pitchFamily="49" charset="0"/>
              <a:buChar char="o"/>
            </a:pPr>
            <a:r>
              <a:rPr lang="en-US" sz="1400" b="0" i="0" dirty="0"/>
              <a:t>Evaluate how a Sailor is currently functioning and what level of stress they have reached. </a:t>
            </a:r>
          </a:p>
          <a:p>
            <a:pPr marL="285750" indent="-137160">
              <a:lnSpc>
                <a:spcPct val="105000"/>
              </a:lnSpc>
              <a:buFont typeface="Courier New" panose="02070309020205020404" pitchFamily="49" charset="0"/>
              <a:buChar char="o"/>
            </a:pPr>
            <a:r>
              <a:rPr lang="en-US" sz="1400" b="0" i="0" dirty="0"/>
              <a:t>Evaluate if the Sailor is a danger to themselves or others. </a:t>
            </a:r>
          </a:p>
          <a:p>
            <a:pPr marL="285750" indent="-137160">
              <a:lnSpc>
                <a:spcPct val="105000"/>
              </a:lnSpc>
              <a:buFont typeface="Courier New" panose="02070309020205020404" pitchFamily="49" charset="0"/>
              <a:buChar char="o"/>
            </a:pPr>
            <a:r>
              <a:rPr lang="en-US" sz="1400" b="0" i="0" dirty="0"/>
              <a:t>Determine if you need to get immediate help for the Sailor. </a:t>
            </a:r>
          </a:p>
          <a:p>
            <a:pPr marL="285750" indent="-137160">
              <a:lnSpc>
                <a:spcPct val="105000"/>
              </a:lnSpc>
              <a:buFont typeface="Courier New" panose="02070309020205020404" pitchFamily="49" charset="0"/>
              <a:buChar char="o"/>
            </a:pPr>
            <a:r>
              <a:rPr lang="en-US" sz="1400" b="0" i="0" dirty="0"/>
              <a:t>Provide a supportive environment when the Sailor returns to duty.</a:t>
            </a:r>
          </a:p>
          <a:p>
            <a:pPr marL="171450" indent="-171450">
              <a:buFont typeface="Arial" panose="020B0604020202020204" pitchFamily="34" charset="0"/>
              <a:buChar char="•"/>
            </a:pPr>
            <a:r>
              <a:rPr lang="en-US" sz="1400" b="0" i="0" dirty="0"/>
              <a:t>It is important to be able to recognize if a fellow Sailor in need of help still needs assistance and is in the yellow or orange zone.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If a Sailor is in the yellow zone, does that mean they are in danger?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could a Sailor progress from the yellow to orange zone?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does it mean if a Sailor is in the orange zone?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a:t>
            </a:r>
            <a:endParaRPr lang="en-US" sz="1400" b="0" i="1" dirty="0"/>
          </a:p>
          <a:p>
            <a:pPr marL="171450" indent="-171450">
              <a:buFont typeface="Arial" panose="020B0604020202020204" pitchFamily="34" charset="0"/>
              <a:buChar char="•"/>
            </a:pPr>
            <a:r>
              <a:rPr lang="en-US" sz="1400" b="0" i="0" dirty="0"/>
              <a:t>It is possible for certain stress reactions to be postponed or to resurface weeks or months later. </a:t>
            </a:r>
          </a:p>
          <a:p>
            <a:pPr marL="171450" indent="-171450">
              <a:buFont typeface="Arial" panose="020B0604020202020204" pitchFamily="34" charset="0"/>
              <a:buChar char="•"/>
            </a:pPr>
            <a:r>
              <a:rPr lang="en-US" sz="1400" b="0" i="0" dirty="0"/>
              <a:t>It is crucial to realize that COSFA helps Sailors get back into the green zone of ready. </a:t>
            </a:r>
          </a:p>
          <a:p>
            <a:pPr marL="171450" indent="-171450">
              <a:buFont typeface="Arial" panose="020B0604020202020204" pitchFamily="34" charset="0"/>
              <a:buChar char="•"/>
            </a:pPr>
            <a:r>
              <a:rPr lang="en-US" sz="1400" b="0" i="0" dirty="0"/>
              <a:t>As Sailors resume their missions and personal preparedness, it is important to keep checking and coordinating by providing continuous aid.</a:t>
            </a:r>
          </a:p>
          <a:p>
            <a:pPr marL="0" indent="0">
              <a:buFont typeface="Arial" panose="020B0604020202020204" pitchFamily="34" charset="0"/>
              <a:buNone/>
            </a:pPr>
            <a:r>
              <a:rPr lang="en-US" sz="1400" b="0" i="1" dirty="0"/>
              <a:t>Discuss: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does prolonged stress influence a Sailor’s ability to be resilient in the face of adversity?</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can you tell if a fellow Sailor is suffering from a stress injury?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objectives of COSFA do you think stress first aid aims to achieve? (Answer: preserve life, prevent further harm, and promote recovery)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can understanding the stress continuum improve the effectiveness of stress first aid interventions and recovery?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dirty="0"/>
          </a:p>
          <a:p>
            <a:endParaRPr lang="en-US" sz="1400" b="0" i="0" dirty="0"/>
          </a:p>
        </p:txBody>
      </p:sp>
      <p:sp>
        <p:nvSpPr>
          <p:cNvPr id="4" name="Slide Number Placeholder 3">
            <a:extLst>
              <a:ext uri="{FF2B5EF4-FFF2-40B4-BE49-F238E27FC236}">
                <a16:creationId xmlns:a16="http://schemas.microsoft.com/office/drawing/2014/main" id="{E76A2BD0-C720-CDFE-28C0-C37AA624F61D}"/>
              </a:ext>
            </a:extLst>
          </p:cNvPr>
          <p:cNvSpPr>
            <a:spLocks noGrp="1"/>
          </p:cNvSpPr>
          <p:nvPr>
            <p:ph type="sldNum" sz="quarter" idx="5"/>
          </p:nvPr>
        </p:nvSpPr>
        <p:spPr/>
        <p:txBody>
          <a:bodyPr/>
          <a:lstStyle/>
          <a:p>
            <a:fld id="{A43DECA1-90B2-4901-9C02-4FB4999FDED7}" type="slidenum">
              <a:rPr lang="en-US" smtClean="0"/>
              <a:t>5</a:t>
            </a:fld>
            <a:endParaRPr lang="en-US" dirty="0"/>
          </a:p>
        </p:txBody>
      </p:sp>
    </p:spTree>
    <p:extLst>
      <p:ext uri="{BB962C8B-B14F-4D97-AF65-F5344CB8AC3E}">
        <p14:creationId xmlns:p14="http://schemas.microsoft.com/office/powerpoint/2010/main" val="1549697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graphics relate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is the difference between reacting and being injured? (Answer should include: The main difference between reacting and being injured is the amount of control and impact. Reacting is a normal response to stress; however, injury shows as a more severe disruption of emotional or mental health requiring help.)</a:t>
            </a:r>
            <a:endParaRPr lang="en-US" sz="1400" b="0" i="1" dirty="0"/>
          </a:p>
          <a:p>
            <a:pPr marL="0" indent="0">
              <a:buFont typeface="Arial" panose="020B0604020202020204" pitchFamily="34" charset="0"/>
              <a:buNone/>
            </a:pPr>
            <a:r>
              <a:rPr lang="en-US" sz="1400" b="0" i="1" dirty="0"/>
              <a:t>Inform: </a:t>
            </a:r>
          </a:p>
          <a:p>
            <a:pPr marL="171450" indent="-171450">
              <a:buFont typeface="Arial" panose="020B0604020202020204" pitchFamily="34" charset="0"/>
              <a:buChar char="•"/>
            </a:pPr>
            <a:r>
              <a:rPr lang="en-US" sz="1400" b="0" i="0" dirty="0"/>
              <a:t>It is crucial to recognize when a fellow Sailor is hurt or reacting. </a:t>
            </a:r>
          </a:p>
          <a:p>
            <a:pPr marL="171450" indent="-171450">
              <a:buFont typeface="Arial" panose="020B0604020202020204" pitchFamily="34" charset="0"/>
              <a:buChar char="•"/>
            </a:pPr>
            <a:r>
              <a:rPr lang="en-US" sz="1400" b="0" i="0" dirty="0"/>
              <a:t>A leader cannot lead effectively if they do not check in on their Sailors. </a:t>
            </a:r>
          </a:p>
          <a:p>
            <a:pPr marL="171450" indent="-171450">
              <a:buFont typeface="Arial" panose="020B0604020202020204" pitchFamily="34" charset="0"/>
              <a:buChar char="•"/>
            </a:pPr>
            <a:r>
              <a:rPr lang="en-US" sz="1400" b="0" i="0" dirty="0"/>
              <a:t>Peer support can be an effective method to reducing stress injury.</a:t>
            </a:r>
          </a:p>
          <a:p>
            <a:pPr marL="171450" indent="-171450">
              <a:buFont typeface="Arial" panose="020B0604020202020204" pitchFamily="34" charset="0"/>
              <a:buChar char="•"/>
            </a:pPr>
            <a:r>
              <a:rPr lang="en-US" sz="1400" b="0" i="0" dirty="0"/>
              <a:t>Recognizing and responding to these warning signs early on can help avert an escalation.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are a few signs that a Sailor is suffering from elevated levels of stress?</a:t>
            </a:r>
            <a:endParaRPr kumimoji="0" lang="en-US" sz="1400" b="0" i="1"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endParaRPr lang="en-US" sz="1400" b="0"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t>When someone reacts, they are exhibiting a typical stress response. This stage shows tolerable stress, but the symptoms should not be disregarded because they may worsen if not addressed.</a:t>
            </a:r>
          </a:p>
          <a:p>
            <a:pPr marL="171450" indent="-171450">
              <a:buFont typeface="Arial" panose="020B0604020202020204" pitchFamily="34" charset="0"/>
              <a:buChar char="•"/>
            </a:pPr>
            <a:r>
              <a:rPr lang="en-US" sz="1400" b="0" i="0" dirty="0"/>
              <a:t>Common signs of reacting include:</a:t>
            </a:r>
          </a:p>
          <a:p>
            <a:pPr marL="285750" indent="-137160">
              <a:lnSpc>
                <a:spcPct val="105000"/>
              </a:lnSpc>
              <a:buFont typeface="Courier New" panose="02070309020205020404" pitchFamily="49" charset="0"/>
              <a:buChar char="o"/>
            </a:pPr>
            <a:r>
              <a:rPr lang="en-US" sz="1400" b="0" i="0" dirty="0"/>
              <a:t>Feeling anxious or irritated</a:t>
            </a:r>
          </a:p>
          <a:p>
            <a:pPr marL="285750" indent="-137160">
              <a:lnSpc>
                <a:spcPct val="105000"/>
              </a:lnSpc>
              <a:buFont typeface="Courier New" panose="02070309020205020404" pitchFamily="49" charset="0"/>
              <a:buChar char="o"/>
            </a:pPr>
            <a:r>
              <a:rPr lang="en-US" sz="1400" b="0" i="0" dirty="0"/>
              <a:t>Worrying constantly</a:t>
            </a:r>
          </a:p>
          <a:p>
            <a:pPr marL="285750" indent="-137160">
              <a:lnSpc>
                <a:spcPct val="105000"/>
              </a:lnSpc>
              <a:buFont typeface="Courier New" panose="02070309020205020404" pitchFamily="49" charset="0"/>
              <a:buChar char="o"/>
            </a:pPr>
            <a:r>
              <a:rPr lang="en-US" sz="1400" b="0" i="0" dirty="0"/>
              <a:t>Taking shortcuts on the job or ignoring responsibilities</a:t>
            </a:r>
          </a:p>
          <a:p>
            <a:pPr marL="285750" indent="-137160">
              <a:lnSpc>
                <a:spcPct val="105000"/>
              </a:lnSpc>
              <a:buFont typeface="Courier New" panose="02070309020205020404" pitchFamily="49" charset="0"/>
              <a:buChar char="o"/>
            </a:pPr>
            <a:r>
              <a:rPr lang="en-US" sz="1400" b="0" i="0" dirty="0"/>
              <a:t>Having a short-tempered, rude, or grumpy demeanor</a:t>
            </a:r>
          </a:p>
          <a:p>
            <a:pPr marL="285750" indent="-137160">
              <a:lnSpc>
                <a:spcPct val="105000"/>
              </a:lnSpc>
              <a:buFont typeface="Courier New" panose="02070309020205020404" pitchFamily="49" charset="0"/>
              <a:buChar char="o"/>
            </a:pPr>
            <a:r>
              <a:rPr lang="en-US" sz="1400" b="0" i="0" dirty="0"/>
              <a:t>Having trouble sleeping or eating</a:t>
            </a:r>
          </a:p>
          <a:p>
            <a:pPr marL="285750" indent="-137160">
              <a:lnSpc>
                <a:spcPct val="105000"/>
              </a:lnSpc>
              <a:buFont typeface="Courier New" panose="02070309020205020404" pitchFamily="49" charset="0"/>
              <a:buChar char="o"/>
            </a:pPr>
            <a:r>
              <a:rPr lang="en-US" sz="1400" b="0" i="0" dirty="0"/>
              <a:t>Refusing to interact with others or remaining alone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are a few signs that a Sailor is suffering from a stress injury?</a:t>
            </a:r>
            <a:endParaRPr kumimoji="0" lang="en-US" sz="1400" b="0" i="1"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endParaRPr lang="en-US" sz="1400" b="0" i="0" dirty="0"/>
          </a:p>
          <a:p>
            <a:pPr marL="171450" indent="-171450">
              <a:buFont typeface="Arial" panose="020B0604020202020204" pitchFamily="34" charset="0"/>
              <a:buChar char="•"/>
            </a:pPr>
            <a:r>
              <a:rPr lang="en-US" sz="1400" b="0" i="0" dirty="0"/>
              <a:t>Being injured suggests that stress has become more severe, causing considerable disruption to a Sailor’s mental, emotional, or physical well-being. </a:t>
            </a:r>
          </a:p>
          <a:p>
            <a:pPr marL="171450" indent="-171450">
              <a:buFont typeface="Arial" panose="020B0604020202020204" pitchFamily="34" charset="0"/>
              <a:buChar char="•"/>
            </a:pPr>
            <a:r>
              <a:rPr lang="en-US" sz="1400" b="0" i="0" dirty="0"/>
              <a:t>These symptoms indicate a loss of control and demand immediate attention.</a:t>
            </a:r>
          </a:p>
          <a:p>
            <a:pPr marL="171450" indent="-171450">
              <a:buFont typeface="Arial" panose="020B0604020202020204" pitchFamily="34" charset="0"/>
              <a:buChar char="•"/>
            </a:pPr>
            <a:r>
              <a:rPr lang="en-US" sz="1400" b="0" i="0" dirty="0"/>
              <a:t>Common signs of being injured include:</a:t>
            </a:r>
          </a:p>
          <a:p>
            <a:pPr marL="285750" indent="-137160">
              <a:lnSpc>
                <a:spcPct val="105000"/>
              </a:lnSpc>
              <a:buFont typeface="Courier New" panose="02070309020205020404" pitchFamily="49" charset="0"/>
              <a:buChar char="o"/>
            </a:pPr>
            <a:r>
              <a:rPr lang="en-US" sz="1400" b="0" i="0" dirty="0"/>
              <a:t>Loss of control over bodily functions, emotions, or thoughts</a:t>
            </a:r>
          </a:p>
          <a:p>
            <a:pPr marL="285750" indent="-137160">
              <a:lnSpc>
                <a:spcPct val="105000"/>
              </a:lnSpc>
              <a:buFont typeface="Courier New" panose="02070309020205020404" pitchFamily="49" charset="0"/>
              <a:buChar char="o"/>
            </a:pPr>
            <a:r>
              <a:rPr lang="en-US" sz="1400" b="0" i="0" dirty="0"/>
              <a:t>Inability to fall or remain asleep and recurrent, vivid nightmares</a:t>
            </a:r>
          </a:p>
          <a:p>
            <a:pPr marL="285750" indent="-137160">
              <a:lnSpc>
                <a:spcPct val="105000"/>
              </a:lnSpc>
              <a:buFont typeface="Courier New" panose="02070309020205020404" pitchFamily="49" charset="0"/>
              <a:buChar char="o"/>
            </a:pPr>
            <a:r>
              <a:rPr lang="en-US" sz="1400" b="0" i="0" dirty="0"/>
              <a:t>Intense guilt or shame that is overwhelming</a:t>
            </a:r>
          </a:p>
          <a:p>
            <a:pPr marL="285750" indent="-137160">
              <a:lnSpc>
                <a:spcPct val="105000"/>
              </a:lnSpc>
              <a:buFont typeface="Courier New" panose="02070309020205020404" pitchFamily="49" charset="0"/>
              <a:buChar char="o"/>
            </a:pPr>
            <a:r>
              <a:rPr lang="en-US" sz="1400" b="0" i="0" dirty="0"/>
              <a:t>Panic attacks or rage</a:t>
            </a:r>
          </a:p>
          <a:p>
            <a:pPr marL="285750" indent="-137160">
              <a:lnSpc>
                <a:spcPct val="105000"/>
              </a:lnSpc>
              <a:buFont typeface="Courier New" panose="02070309020205020404" pitchFamily="49" charset="0"/>
              <a:buChar char="o"/>
            </a:pPr>
            <a:r>
              <a:rPr lang="en-US" sz="1400" b="0" i="0" dirty="0"/>
              <a:t>Inability to enjoy previously pleasurable activities</a:t>
            </a:r>
          </a:p>
          <a:p>
            <a:pPr marL="285750" indent="-137160">
              <a:lnSpc>
                <a:spcPct val="105000"/>
              </a:lnSpc>
              <a:buFont typeface="Courier New" panose="02070309020205020404" pitchFamily="49" charset="0"/>
              <a:buChar char="o"/>
            </a:pPr>
            <a:r>
              <a:rPr lang="en-US" sz="1400" b="0" i="0" dirty="0"/>
              <a:t>Serious suicidal or homicidal thoughts</a:t>
            </a:r>
          </a:p>
          <a:p>
            <a:pPr marL="0" indent="0">
              <a:buFont typeface="Arial" panose="020B0604020202020204" pitchFamily="34" charset="0"/>
              <a:buNone/>
            </a:pPr>
            <a:r>
              <a:rPr lang="en-US" sz="1400" b="0" i="1" dirty="0"/>
              <a:t>Discuss:</a:t>
            </a:r>
          </a:p>
          <a:p>
            <a:pPr marL="171450" indent="-171450">
              <a:buFont typeface="Arial" panose="020B0604020202020204" pitchFamily="34" charset="0"/>
              <a:buChar char="•"/>
            </a:pPr>
            <a:r>
              <a:rPr lang="en-US" sz="1400" b="0" i="0" dirty="0"/>
              <a:t>How can you tell if a Sailor needs immediate assistance? </a:t>
            </a:r>
          </a:p>
          <a:p>
            <a:pPr marL="0" indent="0">
              <a:buFont typeface="Arial" panose="020B0604020202020204" pitchFamily="34" charset="0"/>
              <a:buNone/>
            </a:pPr>
            <a:r>
              <a:rPr lang="en-US" sz="1400" b="0" i="1" dirty="0"/>
              <a:t>Inform:</a:t>
            </a:r>
          </a:p>
          <a:p>
            <a:pPr marL="171450" indent="-171450">
              <a:buFont typeface="Arial" panose="020B0604020202020204" pitchFamily="34" charset="0"/>
              <a:buChar char="•"/>
            </a:pPr>
            <a:r>
              <a:rPr lang="en-US" sz="1400" b="0" i="0" dirty="0"/>
              <a:t>Responding is a typical reaction to stress, but harm indicates a more significant disruption of emotional or mental health, requiring expert assistance from a mental health professional, Chaplain, or medical provider. </a:t>
            </a:r>
          </a:p>
          <a:p>
            <a:pPr marL="171450" indent="-171450">
              <a:buFont typeface="Arial" panose="020B0604020202020204" pitchFamily="34" charset="0"/>
              <a:buChar char="•"/>
            </a:pPr>
            <a:r>
              <a:rPr lang="en-US" sz="1400" b="0" i="0" dirty="0"/>
              <a:t>Additionally, Sailors who are in the yellow level may require less assistance to return to green. </a:t>
            </a:r>
          </a:p>
          <a:p>
            <a:pPr marL="171450" indent="-171450">
              <a:buFont typeface="Arial" panose="020B0604020202020204" pitchFamily="34" charset="0"/>
              <a:buChar char="•"/>
            </a:pPr>
            <a:r>
              <a:rPr lang="en-US" sz="1400" b="0" i="0" dirty="0"/>
              <a:t>If a Sailor reaches stress levels of orange to red, they require immediate additional assistance.</a:t>
            </a:r>
          </a:p>
        </p:txBody>
      </p:sp>
      <p:sp>
        <p:nvSpPr>
          <p:cNvPr id="4" name="Slide Number Placeholder 3"/>
          <p:cNvSpPr>
            <a:spLocks noGrp="1"/>
          </p:cNvSpPr>
          <p:nvPr>
            <p:ph type="sldNum" sz="quarter" idx="5"/>
          </p:nvPr>
        </p:nvSpPr>
        <p:spPr/>
        <p:txBody>
          <a:bodyPr/>
          <a:lstStyle/>
          <a:p>
            <a:fld id="{A43DECA1-90B2-4901-9C02-4FB4999FDED7}" type="slidenum">
              <a:rPr lang="en-US" smtClean="0"/>
              <a:t>6</a:t>
            </a:fld>
            <a:endParaRPr lang="en-US" dirty="0"/>
          </a:p>
        </p:txBody>
      </p:sp>
    </p:spTree>
    <p:extLst>
      <p:ext uri="{BB962C8B-B14F-4D97-AF65-F5344CB8AC3E}">
        <p14:creationId xmlns:p14="http://schemas.microsoft.com/office/powerpoint/2010/main" val="2961006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C1E30-4561-7077-C397-219E93343A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71C30-09B6-2049-6706-2AD7FAC24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FB1FD6-181A-90E2-A78E-E2F25B793C5E}"/>
              </a:ext>
            </a:extLst>
          </p:cNvPr>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Have you lost a friend or family member in the last few years? </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long did it take to recover from the feeling of loss?</a:t>
            </a:r>
          </a:p>
          <a:p>
            <a:pPr marL="0" indent="0">
              <a:buFont typeface="Arial" panose="020B0604020202020204" pitchFamily="34" charset="0"/>
              <a:buNone/>
            </a:pPr>
            <a:r>
              <a:rPr lang="en-US" sz="1400" b="0" i="1" dirty="0"/>
              <a:t>Inform: </a:t>
            </a:r>
          </a:p>
          <a:p>
            <a:pPr marL="171450" indent="-171450">
              <a:buFont typeface="Arial" panose="020B0604020202020204" pitchFamily="34" charset="0"/>
              <a:buChar char="•"/>
            </a:pPr>
            <a:r>
              <a:rPr lang="en-US" sz="1400" b="0" i="0" dirty="0"/>
              <a:t>Leaders and peers must listen and look for the internal factors that lead to a stress injury.</a:t>
            </a:r>
          </a:p>
          <a:p>
            <a:pPr marL="171450" indent="-171450">
              <a:buFont typeface="Arial" panose="020B0604020202020204" pitchFamily="34" charset="0"/>
              <a:buChar char="•"/>
            </a:pPr>
            <a:r>
              <a:rPr lang="en-US" sz="1400" b="0" i="0" dirty="0"/>
              <a:t>The four sources of stress injury include:</a:t>
            </a:r>
          </a:p>
          <a:p>
            <a:pPr marL="285750" indent="-137160">
              <a:lnSpc>
                <a:spcPct val="105000"/>
              </a:lnSpc>
              <a:buFont typeface="Courier New" panose="02070309020205020404" pitchFamily="49" charset="0"/>
              <a:buChar char="o"/>
            </a:pPr>
            <a:r>
              <a:rPr lang="en-US" sz="1400" b="0" i="0" dirty="0"/>
              <a:t>Wear and tear</a:t>
            </a:r>
          </a:p>
          <a:p>
            <a:pPr marL="457200" lvl="1" indent="-137160">
              <a:lnSpc>
                <a:spcPct val="105000"/>
              </a:lnSpc>
              <a:buFont typeface="Wingdings" panose="05000000000000000000" pitchFamily="2" charset="2"/>
              <a:buChar char="§"/>
            </a:pPr>
            <a:r>
              <a:rPr lang="en-US" sz="1400" b="0" i="0" dirty="0"/>
              <a:t>Exhaustion and buildup of prolonged stress</a:t>
            </a:r>
          </a:p>
          <a:p>
            <a:pPr marL="457200" lvl="1" indent="-137160">
              <a:lnSpc>
                <a:spcPct val="105000"/>
              </a:lnSpc>
              <a:buFont typeface="Wingdings" panose="05000000000000000000" pitchFamily="2" charset="2"/>
              <a:buChar char="§"/>
            </a:pPr>
            <a:r>
              <a:rPr kumimoji="0" lang="en-US" sz="1400" b="0" i="0" u="none" strike="noStrike" kern="1200" cap="none" spc="0" normalizeH="0" baseline="0" noProof="0" dirty="0">
                <a:ln>
                  <a:noFill/>
                </a:ln>
                <a:effectLst/>
                <a:uLnTx/>
                <a:uFillTx/>
                <a:ea typeface="+mn-ea"/>
                <a:cs typeface="+mn-cs"/>
              </a:rPr>
              <a:t>Inadequate rest, sleep, or restoration</a:t>
            </a:r>
            <a:endParaRPr lang="en-US" sz="1400" b="0" i="0" dirty="0"/>
          </a:p>
          <a:p>
            <a:pPr marL="285750" indent="-137160">
              <a:lnSpc>
                <a:spcPct val="105000"/>
              </a:lnSpc>
              <a:buFont typeface="Courier New" panose="02070309020205020404" pitchFamily="49" charset="0"/>
              <a:buChar char="o"/>
            </a:pPr>
            <a:r>
              <a:rPr lang="en-US" sz="1400" b="0" i="0" dirty="0"/>
              <a:t>Inner conflict or moral injury </a:t>
            </a:r>
          </a:p>
          <a:p>
            <a:pPr marL="457200" marR="0" lvl="1" indent="-137160" algn="l"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effectLst/>
                <a:uLnTx/>
                <a:uFillTx/>
                <a:ea typeface="+mn-ea"/>
                <a:cs typeface="+mn-cs"/>
              </a:rPr>
              <a:t>Damage caused by a conflict between moral or ethical convictions and current events</a:t>
            </a:r>
          </a:p>
          <a:p>
            <a:pPr marL="457200" marR="0" lvl="1" indent="-137160" algn="l"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effectLst/>
                <a:uLnTx/>
                <a:uFillTx/>
                <a:ea typeface="+mn-ea"/>
                <a:cs typeface="+mn-cs"/>
              </a:rPr>
              <a:t>Actions performed outside of the rules of engagement</a:t>
            </a:r>
          </a:p>
          <a:p>
            <a:pPr marL="457200" marR="0" lvl="1" indent="-137160" algn="l"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effectLst/>
                <a:uLnTx/>
                <a:uFillTx/>
                <a:ea typeface="+mn-ea"/>
                <a:cs typeface="+mn-cs"/>
              </a:rPr>
              <a:t>Clash between one's own morality and ethics</a:t>
            </a:r>
            <a:endParaRPr lang="en-US" sz="1400" b="0" i="0" dirty="0"/>
          </a:p>
          <a:p>
            <a:pPr marL="285750" indent="-137160">
              <a:lnSpc>
                <a:spcPct val="105000"/>
              </a:lnSpc>
              <a:buFont typeface="Courier New" panose="02070309020205020404" pitchFamily="49" charset="0"/>
              <a:buChar char="o"/>
            </a:pPr>
            <a:r>
              <a:rPr lang="en-US" sz="1400" b="0" i="0" dirty="0"/>
              <a:t>Loss </a:t>
            </a:r>
          </a:p>
          <a:p>
            <a:pPr marL="457200" marR="0" lvl="1" indent="-137160" algn="l"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effectLst/>
                <a:uLnTx/>
                <a:uFillTx/>
                <a:ea typeface="+mn-ea"/>
                <a:cs typeface="+mn-cs"/>
              </a:rPr>
              <a:t>Feeling of grief caused by the death of close comrades, leaders, family members, or other cared-for individuals</a:t>
            </a:r>
          </a:p>
          <a:p>
            <a:pPr marL="457200" marR="0" lvl="1" indent="-137160" algn="l"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effectLst/>
                <a:uLnTx/>
                <a:uFillTx/>
                <a:ea typeface="+mn-ea"/>
                <a:cs typeface="+mn-cs"/>
              </a:rPr>
              <a:t>Feeling of grief caused by the loss of a relationship</a:t>
            </a:r>
            <a:endParaRPr lang="en-US" sz="1400" b="0" i="0" dirty="0"/>
          </a:p>
          <a:p>
            <a:pPr marL="285750" indent="-137160">
              <a:lnSpc>
                <a:spcPct val="105000"/>
              </a:lnSpc>
              <a:buFont typeface="Courier New" panose="02070309020205020404" pitchFamily="49" charset="0"/>
              <a:buChar char="o"/>
            </a:pPr>
            <a:r>
              <a:rPr lang="en-US" sz="1400" b="0" i="0" dirty="0"/>
              <a:t>Life threat</a:t>
            </a:r>
          </a:p>
          <a:p>
            <a:pPr marL="457200" marR="0" lvl="1" indent="-137160" algn="l"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effectLst/>
                <a:uLnTx/>
                <a:uFillTx/>
                <a:ea typeface="+mn-ea"/>
                <a:cs typeface="+mn-cs"/>
              </a:rPr>
              <a:t>Experiencing life-threatening events that cause fear, horror, or helplessness</a:t>
            </a:r>
          </a:p>
          <a:p>
            <a:pPr marL="457200" marR="0" lvl="1" indent="-137160" algn="l" defTabSz="914400" rtl="0" eaLnBrk="1" fontAlgn="auto" latinLnBrk="0" hangingPunct="1">
              <a:lnSpc>
                <a:spcPct val="105000"/>
              </a:lnSpc>
              <a:spcBef>
                <a:spcPts val="0"/>
              </a:spcBef>
              <a:spcAft>
                <a:spcPts val="0"/>
              </a:spcAft>
              <a:buClrTx/>
              <a:buSzTx/>
              <a:buFont typeface="Wingdings" panose="05000000000000000000" pitchFamily="2" charset="2"/>
              <a:buChar char="§"/>
              <a:tabLst/>
              <a:defRPr/>
            </a:pPr>
            <a:r>
              <a:rPr lang="en-US" sz="1400" b="0" i="0" dirty="0"/>
              <a:t>Seeing someone die or get hurt</a:t>
            </a:r>
          </a:p>
          <a:p>
            <a:pPr marL="0" indent="0">
              <a:buFont typeface="Arial" panose="020B0604020202020204" pitchFamily="34" charset="0"/>
              <a:buNone/>
            </a:pPr>
            <a:r>
              <a:rPr lang="en-US" sz="1400" b="0" i="1" dirty="0"/>
              <a:t>Discuss:</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do you perform if you don’t get enough sleep?</a:t>
            </a:r>
            <a:endParaRPr lang="en-US" sz="1400" b="0" i="1" dirty="0"/>
          </a:p>
          <a:p>
            <a:pPr marL="173736" indent="-173736">
              <a:buFont typeface="Arial" panose="020B0604020202020204" pitchFamily="34" charset="0"/>
              <a:buChar char="•"/>
            </a:pPr>
            <a:r>
              <a:rPr lang="en-US" sz="1400" b="0" i="0" dirty="0"/>
              <a:t>How does a prolonged stress injury affect a Sailor’s resilience?</a:t>
            </a:r>
          </a:p>
        </p:txBody>
      </p:sp>
      <p:sp>
        <p:nvSpPr>
          <p:cNvPr id="4" name="Slide Number Placeholder 3">
            <a:extLst>
              <a:ext uri="{FF2B5EF4-FFF2-40B4-BE49-F238E27FC236}">
                <a16:creationId xmlns:a16="http://schemas.microsoft.com/office/drawing/2014/main" id="{72C7ADDC-41B7-7DD8-4FBE-EC98B57656E3}"/>
              </a:ext>
            </a:extLst>
          </p:cNvPr>
          <p:cNvSpPr>
            <a:spLocks noGrp="1"/>
          </p:cNvSpPr>
          <p:nvPr>
            <p:ph type="sldNum" sz="quarter" idx="5"/>
          </p:nvPr>
        </p:nvSpPr>
        <p:spPr/>
        <p:txBody>
          <a:bodyPr/>
          <a:lstStyle/>
          <a:p>
            <a:fld id="{A43DECA1-90B2-4901-9C02-4FB4999FDED7}" type="slidenum">
              <a:rPr lang="en-US" smtClean="0"/>
              <a:t>7</a:t>
            </a:fld>
            <a:endParaRPr lang="en-US" dirty="0"/>
          </a:p>
        </p:txBody>
      </p:sp>
    </p:spTree>
    <p:extLst>
      <p:ext uri="{BB962C8B-B14F-4D97-AF65-F5344CB8AC3E}">
        <p14:creationId xmlns:p14="http://schemas.microsoft.com/office/powerpoint/2010/main" val="2677003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effectLst/>
                <a:ea typeface="Calibri" panose="020F0502020204030204" pitchFamily="34" charset="0"/>
                <a:cs typeface="Times New Roman" panose="02020603050405020304" pitchFamily="18" charset="0"/>
              </a:rPr>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Facilitator Content:</a:t>
            </a:r>
            <a:endParaRPr lang="en-US" sz="1400" b="0"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types of barriers keep Sailors from asking for help?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can barriers delay or prevent Sailors from seeking help?</a:t>
            </a:r>
            <a:endParaRPr lang="en-US" sz="1400" b="0" i="1" dirty="0"/>
          </a:p>
          <a:p>
            <a:pPr marL="0" indent="0">
              <a:buFont typeface="Arial" panose="020B0604020202020204" pitchFamily="34" charset="0"/>
              <a:buNone/>
            </a:pPr>
            <a:r>
              <a:rPr lang="en-US" sz="1400" b="0" i="1" dirty="0"/>
              <a:t>Inform: </a:t>
            </a:r>
          </a:p>
          <a:p>
            <a:pPr marL="171450" indent="-171450">
              <a:buFont typeface="Arial" panose="020B0604020202020204" pitchFamily="34" charset="0"/>
              <a:buChar char="•"/>
            </a:pPr>
            <a:r>
              <a:rPr lang="en-US" sz="1400" b="0" i="0" dirty="0"/>
              <a:t>The following are examples of barriers you may encounter:</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effectLst/>
                <a:uLnTx/>
                <a:uFillTx/>
                <a:ea typeface="+mn-ea"/>
                <a:cs typeface="+mn-cs"/>
              </a:rPr>
              <a:t>Stigma: false impressions connected with seeking help for stress injuries</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effectLst/>
                <a:uLnTx/>
                <a:uFillTx/>
                <a:ea typeface="+mn-ea"/>
                <a:cs typeface="+mn-cs"/>
              </a:rPr>
              <a:t>Trust: not feeling comfortable enough to open up and discuss</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effectLst/>
                <a:uLnTx/>
                <a:uFillTx/>
                <a:ea typeface="+mn-ea"/>
                <a:cs typeface="+mn-cs"/>
              </a:rPr>
              <a:t>Time and energy: no time or energy left to talk to someone for help</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effectLst/>
                <a:uLnTx/>
                <a:uFillTx/>
                <a:ea typeface="+mn-ea"/>
                <a:cs typeface="+mn-cs"/>
              </a:rPr>
              <a:t>Access: thinking care is limited or are unsure of how to obtain it </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dirty="0"/>
              <a:t>Lack of understanding: limited knowledge of mental illness and not realizing the need for help</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dirty="0"/>
              <a:t>Lack of support: issues being dismissed or minimized</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dirty="0"/>
              <a:t>Fear of reprisal: thinking negative repercussions will result</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dirty="0"/>
              <a:t>Communication: not knowing how to talk about issues with leaders and peers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can we overcome these barriers?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endParaRPr lang="en-US" sz="1400" b="0" i="0" dirty="0"/>
          </a:p>
          <a:p>
            <a:pPr marL="171450" indent="-171450">
              <a:buFont typeface="Arial" panose="020B0604020202020204" pitchFamily="34" charset="0"/>
              <a:buChar char="•"/>
            </a:pPr>
            <a:r>
              <a:rPr lang="en-US" sz="1400" b="0" i="0" dirty="0"/>
              <a:t>Seeking and asking for assistance is normal. It is acceptable and encouraged to seek assistance in times of difficulty. </a:t>
            </a:r>
          </a:p>
          <a:p>
            <a:pPr marL="171450" indent="-171450">
              <a:buFont typeface="Arial" panose="020B0604020202020204" pitchFamily="34" charset="0"/>
              <a:buChar char="•"/>
            </a:pPr>
            <a:r>
              <a:rPr lang="en-US" sz="1400" b="0" i="0" dirty="0"/>
              <a:t>Bottling up emotions is dangerous because the energy will eventually be unleashed and can be harmful if not handled properly.</a:t>
            </a:r>
          </a:p>
          <a:p>
            <a:pPr marL="171450" indent="-171450">
              <a:buFont typeface="Arial" panose="020B0604020202020204" pitchFamily="34" charset="0"/>
              <a:buChar char="•"/>
            </a:pPr>
            <a:r>
              <a:rPr lang="en-US" sz="1400" b="0" i="0" dirty="0"/>
              <a:t>Without adequate direction or assistance, any injury or illness can, and will, worsen before improving. </a:t>
            </a:r>
          </a:p>
          <a:p>
            <a:pPr marL="171450" indent="-171450">
              <a:buFont typeface="Arial" panose="020B0604020202020204" pitchFamily="34" charset="0"/>
              <a:buChar char="•"/>
            </a:pPr>
            <a:r>
              <a:rPr lang="en-US" sz="1400" b="0" i="0" dirty="0"/>
              <a:t>Mental Health Playbook encourages understanding the signs and symptoms, creating a secure atmosphere, and fostering a positive culture that encourages Sailors to seek treatment and makes it acceptable to intervene and engage.</a:t>
            </a:r>
          </a:p>
        </p:txBody>
      </p:sp>
      <p:sp>
        <p:nvSpPr>
          <p:cNvPr id="4" name="Slide Number Placeholder 3"/>
          <p:cNvSpPr>
            <a:spLocks noGrp="1"/>
          </p:cNvSpPr>
          <p:nvPr>
            <p:ph type="sldNum" sz="quarter" idx="5"/>
          </p:nvPr>
        </p:nvSpPr>
        <p:spPr/>
        <p:txBody>
          <a:bodyPr/>
          <a:lstStyle/>
          <a:p>
            <a:fld id="{A43DECA1-90B2-4901-9C02-4FB4999FDED7}" type="slidenum">
              <a:rPr lang="en-US" smtClean="0"/>
              <a:t>8</a:t>
            </a:fld>
            <a:endParaRPr lang="en-US" dirty="0"/>
          </a:p>
        </p:txBody>
      </p:sp>
    </p:spTree>
    <p:extLst>
      <p:ext uri="{BB962C8B-B14F-4D97-AF65-F5344CB8AC3E}">
        <p14:creationId xmlns:p14="http://schemas.microsoft.com/office/powerpoint/2010/main" val="2915185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Facilitator Actions:</a:t>
            </a:r>
          </a:p>
          <a:p>
            <a:pPr marL="171450" indent="-171450">
              <a:buFont typeface="Arial" panose="020B0604020202020204" pitchFamily="34" charset="0"/>
              <a:buChar char="•"/>
            </a:pPr>
            <a:r>
              <a:rPr lang="en-US" sz="1400" b="0" i="1" dirty="0"/>
              <a:t>Display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Discuss how graphic relates to topic.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Monitor </a:t>
            </a:r>
            <a:r>
              <a:rPr lang="en-US" sz="1400" i="1" dirty="0">
                <a:effectLst/>
                <a:ea typeface="Calibri" panose="020F0502020204030204" pitchFamily="34" charset="0"/>
                <a:cs typeface="Times New Roman" panose="02020603050405020304" pitchFamily="18" charset="0"/>
              </a:rPr>
              <a:t>the discussions of the Sailors. </a:t>
            </a:r>
          </a:p>
          <a:p>
            <a:r>
              <a:rPr lang="en-US" sz="1400" b="1" dirty="0"/>
              <a:t>Facilitator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COSFA consists of seven core actions grouped within three levels.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The three stages of aid are not always linear. </a:t>
            </a:r>
          </a:p>
          <a:p>
            <a:pPr marL="0" indent="0">
              <a:buFont typeface="Arial" panose="020B0604020202020204" pitchFamily="34" charset="0"/>
              <a:buNone/>
            </a:pPr>
            <a:r>
              <a:rPr lang="en-US" sz="1400" b="0" i="1" dirty="0"/>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Have you ever checked up on a buddy that was struggling?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t>Did you continue to check up on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Did they get better or worse?</a:t>
            </a:r>
            <a:endParaRPr lang="en-US" sz="1400" b="0"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endParaRPr lang="en-US" sz="1400" b="0"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After observing a Sailor in distress, it may be necessary to provide immediate primary aid to ensure the Sailor’s safety.</a:t>
            </a:r>
          </a:p>
          <a:p>
            <a:pPr marL="171450" indent="-171450">
              <a:buFont typeface="Arial" panose="020B0604020202020204" pitchFamily="34" charset="0"/>
              <a:buChar char="•"/>
            </a:pPr>
            <a:r>
              <a:rPr lang="en-US" sz="1400" b="0" i="0" dirty="0"/>
              <a:t>Primary aid:</a:t>
            </a:r>
          </a:p>
          <a:p>
            <a:pPr marL="285750" indent="-137160">
              <a:lnSpc>
                <a:spcPct val="105000"/>
              </a:lnSpc>
              <a:buFont typeface="Courier New" panose="02070309020205020404" pitchFamily="49" charset="0"/>
              <a:buChar char="o"/>
            </a:pPr>
            <a:r>
              <a:rPr lang="en-US" sz="1400" b="0" i="0" dirty="0"/>
              <a:t>Ensures the Sailor’s safety and those around them</a:t>
            </a:r>
          </a:p>
          <a:p>
            <a:pPr marL="285750" indent="-137160">
              <a:lnSpc>
                <a:spcPct val="105000"/>
              </a:lnSpc>
              <a:buFont typeface="Courier New" panose="02070309020205020404" pitchFamily="49" charset="0"/>
              <a:buChar char="o"/>
            </a:pPr>
            <a:r>
              <a:rPr lang="en-US" sz="1400" b="0" i="0" dirty="0"/>
              <a:t>Prevents further harm from happening</a:t>
            </a:r>
          </a:p>
          <a:p>
            <a:pPr marL="285750" indent="-137160">
              <a:lnSpc>
                <a:spcPct val="105000"/>
              </a:lnSpc>
              <a:buFont typeface="Courier New" panose="02070309020205020404" pitchFamily="49" charset="0"/>
              <a:buChar char="o"/>
            </a:pPr>
            <a:r>
              <a:rPr lang="en-US" sz="1400" b="0" i="0" dirty="0"/>
              <a:t>Provides an immediate crisis response</a:t>
            </a:r>
          </a:p>
          <a:p>
            <a:pPr marL="285750" indent="-137160">
              <a:lnSpc>
                <a:spcPct val="105000"/>
              </a:lnSpc>
              <a:buFont typeface="Courier New" panose="02070309020205020404" pitchFamily="49" charset="0"/>
              <a:buChar char="o"/>
            </a:pPr>
            <a:r>
              <a:rPr lang="en-US" sz="1400" b="0" i="0" dirty="0"/>
              <a:t>Allows the healing process to begin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Failing to identify and provide primary aid may result in injury or loss of life.</a:t>
            </a:r>
            <a:endParaRPr lang="en-US" sz="1400" b="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Have you ever helped a fellow Sailor recover from a stress injury?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did you say or do to help them?</a:t>
            </a:r>
            <a:endParaRPr kumimoji="0" lang="en-US" sz="1400" b="0" i="1"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Inform: </a:t>
            </a:r>
            <a:endParaRPr lang="en-US" sz="1400" b="0" i="0" dirty="0"/>
          </a:p>
          <a:p>
            <a:pPr marL="171450" indent="-171450">
              <a:buFont typeface="Arial" panose="020B0604020202020204" pitchFamily="34" charset="0"/>
              <a:buChar char="•"/>
            </a:pPr>
            <a:r>
              <a:rPr lang="en-US" sz="1400" b="0" i="0" dirty="0"/>
              <a:t>Secondary aid is provided after primary aid when immediate danger has passed, to help process emotions and begin recovery.</a:t>
            </a:r>
          </a:p>
          <a:p>
            <a:pPr marL="171450" indent="-171450">
              <a:buFont typeface="Arial" panose="020B0604020202020204" pitchFamily="34" charset="0"/>
              <a:buChar char="•"/>
            </a:pPr>
            <a:r>
              <a:rPr lang="en-US" sz="1400" b="0" i="0" dirty="0"/>
              <a:t>Secondary aid:</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dirty="0"/>
              <a:t>Focuses on long-term mental, physical, spiritual, and social recovery </a:t>
            </a:r>
          </a:p>
          <a:p>
            <a:pPr marL="285750" marR="0" lvl="0" indent="-137160" algn="l" defTabSz="914400" rtl="0" eaLnBrk="1" fontAlgn="auto" latinLnBrk="0" hangingPunct="1">
              <a:lnSpc>
                <a:spcPct val="105000"/>
              </a:lnSpc>
              <a:spcBef>
                <a:spcPts val="0"/>
              </a:spcBef>
              <a:spcAft>
                <a:spcPts val="0"/>
              </a:spcAft>
              <a:buClrTx/>
              <a:buSzTx/>
              <a:buFont typeface="Courier New" panose="02070309020205020404" pitchFamily="49" charset="0"/>
              <a:buChar char="o"/>
              <a:tabLst/>
              <a:defRPr/>
            </a:pPr>
            <a:r>
              <a:rPr lang="en-US" sz="1400" b="0" i="0" dirty="0"/>
              <a:t>Uses military and family resources to restore wellness and green zone functionality</a:t>
            </a:r>
          </a:p>
          <a:p>
            <a:pPr marL="173736" indent="-173736">
              <a:buFont typeface="Arial" panose="020B0604020202020204" pitchFamily="34" charset="0"/>
              <a:buChar char="•"/>
            </a:pPr>
            <a:r>
              <a:rPr kumimoji="0" lang="en-US" sz="1400" b="0" i="0" u="none" strike="noStrike" kern="1200" cap="none" spc="0" normalizeH="0" baseline="0" noProof="0" dirty="0">
                <a:ln>
                  <a:noFill/>
                </a:ln>
                <a:solidFill>
                  <a:schemeClr val="tx1"/>
                </a:solidFill>
                <a:effectLst/>
                <a:uLnTx/>
                <a:uFillTx/>
                <a:latin typeface="+mn-lt"/>
                <a:ea typeface="+mn-ea"/>
                <a:cs typeface="+mn-cs"/>
              </a:rPr>
              <a:t>Failing</a:t>
            </a:r>
            <a:r>
              <a:rPr kumimoji="0" lang="en-US" sz="1400" b="0" i="0" u="none" strike="noStrike" kern="1200" cap="none" spc="0" normalizeH="0" baseline="0" noProof="0" dirty="0">
                <a:ln>
                  <a:noFill/>
                </a:ln>
                <a:effectLst/>
                <a:uLnTx/>
                <a:uFillTx/>
                <a:ea typeface="+mn-ea"/>
                <a:cs typeface="+mn-cs"/>
              </a:rPr>
              <a:t> to provide secondary aid can cause a Sailor to slide from the green or yellow zone into the orange or red zone.</a:t>
            </a:r>
            <a:endParaRPr kumimoji="0" lang="en-US" sz="1400" b="0" i="1"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How would you react if you discovered you were the last person a friend or family member talked to before they were involved in a tragedy?</a:t>
            </a:r>
            <a:endParaRPr lang="en-US" sz="1400" b="0" i="1" dirty="0"/>
          </a:p>
          <a:p>
            <a:pPr marL="0" indent="0">
              <a:buFont typeface="Arial" panose="020B0604020202020204" pitchFamily="34" charset="0"/>
              <a:buNone/>
            </a:pPr>
            <a:r>
              <a:rPr lang="en-US" sz="1400" b="0" i="1" dirty="0"/>
              <a:t>Inform: </a:t>
            </a:r>
          </a:p>
          <a:p>
            <a:pPr marL="171450" indent="-171450">
              <a:buFont typeface="Arial" panose="020B0604020202020204" pitchFamily="34" charset="0"/>
              <a:buChar char="•"/>
            </a:pPr>
            <a:r>
              <a:rPr lang="en-US" sz="1400" b="0" i="0" dirty="0"/>
              <a:t>By regularly checking up on a fellow Sailor that has been dealing with a lot of stress you are providing continuous aid.</a:t>
            </a:r>
          </a:p>
          <a:p>
            <a:pPr marL="171450" indent="-171450">
              <a:buFont typeface="Arial" panose="020B0604020202020204" pitchFamily="34" charset="0"/>
              <a:buChar char="•"/>
            </a:pPr>
            <a:r>
              <a:rPr lang="en-US" sz="1400" b="0" i="0" dirty="0"/>
              <a:t>Continuous aid:</a:t>
            </a:r>
          </a:p>
          <a:p>
            <a:pPr marL="285750" indent="-137160">
              <a:lnSpc>
                <a:spcPct val="105000"/>
              </a:lnSpc>
              <a:buFont typeface="Courier New" panose="02070309020205020404" pitchFamily="49" charset="0"/>
              <a:buChar char="o"/>
            </a:pPr>
            <a:r>
              <a:rPr lang="en-US" sz="1400" b="0" i="0" dirty="0"/>
              <a:t>Ensures that stress-related issues are monitored and addressed as they evolve</a:t>
            </a:r>
          </a:p>
          <a:p>
            <a:pPr marL="285750" indent="-137160">
              <a:lnSpc>
                <a:spcPct val="105000"/>
              </a:lnSpc>
              <a:buFont typeface="Courier New" panose="02070309020205020404" pitchFamily="49" charset="0"/>
              <a:buChar char="o"/>
            </a:pPr>
            <a:r>
              <a:rPr lang="en-US" sz="1400" b="0" i="0" dirty="0"/>
              <a:t>Provides ongoing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Failing to provide continuous aid can cause a Sailor to slide from the green or yellow zone into the orange or red zone.</a:t>
            </a:r>
            <a:endParaRPr lang="en-US" sz="1400" b="0" i="0" kern="1200" dirty="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effectLst/>
                <a:uLnTx/>
                <a:uFillTx/>
                <a:ea typeface="+mn-ea"/>
                <a:cs typeface="+mn-cs"/>
              </a:rPr>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Have you ever been in a situation that made you worried about the safety of a friend or family member?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did you do to help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What would you do if you were in a workshop and a Sailor threw a wrench in anger and almost hit someone?</a:t>
            </a:r>
            <a:endParaRPr kumimoji="0" lang="en-US" sz="1400" b="0" i="1" u="none" strike="noStrike" kern="1200" cap="none" spc="0" normalizeH="0" baseline="0" noProof="0" dirty="0">
              <a:ln>
                <a:noFill/>
              </a:ln>
              <a:effectLst/>
              <a:uLnTx/>
              <a:uFillTx/>
              <a:ea typeface="+mn-ea"/>
              <a:cs typeface="+mn-cs"/>
            </a:endParaRPr>
          </a:p>
        </p:txBody>
      </p:sp>
      <p:sp>
        <p:nvSpPr>
          <p:cNvPr id="4" name="Slide Number Placeholder 3"/>
          <p:cNvSpPr>
            <a:spLocks noGrp="1"/>
          </p:cNvSpPr>
          <p:nvPr>
            <p:ph type="sldNum" sz="quarter" idx="5"/>
          </p:nvPr>
        </p:nvSpPr>
        <p:spPr/>
        <p:txBody>
          <a:bodyPr/>
          <a:lstStyle/>
          <a:p>
            <a:fld id="{A43DECA1-90B2-4901-9C02-4FB4999FDED7}" type="slidenum">
              <a:rPr lang="en-US" smtClean="0"/>
              <a:t>9</a:t>
            </a:fld>
            <a:endParaRPr lang="en-US" dirty="0"/>
          </a:p>
        </p:txBody>
      </p:sp>
    </p:spTree>
    <p:extLst>
      <p:ext uri="{BB962C8B-B14F-4D97-AF65-F5344CB8AC3E}">
        <p14:creationId xmlns:p14="http://schemas.microsoft.com/office/powerpoint/2010/main" val="2002207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rs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B7F8-24F2-FA3D-2201-19E5DAF87981}"/>
              </a:ext>
            </a:extLst>
          </p:cNvPr>
          <p:cNvSpPr>
            <a:spLocks noGrp="1"/>
          </p:cNvSpPr>
          <p:nvPr>
            <p:ph type="ctrTitle"/>
          </p:nvPr>
        </p:nvSpPr>
        <p:spPr>
          <a:xfrm>
            <a:off x="1524000" y="1734533"/>
            <a:ext cx="9144000" cy="1275809"/>
          </a:xfrm>
        </p:spPr>
        <p:txBody>
          <a:bodyPr anchor="b"/>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49EE99D-1DB7-C040-2AFE-5A32C9621FC7}"/>
              </a:ext>
            </a:extLst>
          </p:cNvPr>
          <p:cNvSpPr>
            <a:spLocks noGrp="1"/>
          </p:cNvSpPr>
          <p:nvPr>
            <p:ph type="subTitle" idx="1"/>
          </p:nvPr>
        </p:nvSpPr>
        <p:spPr>
          <a:xfrm>
            <a:off x="1524000" y="3270578"/>
            <a:ext cx="9144000" cy="69658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E536AE-0213-19E4-1998-22C169BFE46B}"/>
              </a:ext>
            </a:extLst>
          </p:cNvPr>
          <p:cNvSpPr>
            <a:spLocks noGrp="1"/>
          </p:cNvSpPr>
          <p:nvPr>
            <p:ph type="dt" sz="half" idx="10"/>
          </p:nvPr>
        </p:nvSpPr>
        <p:spPr>
          <a:xfrm>
            <a:off x="503208" y="6356350"/>
            <a:ext cx="2534732" cy="365125"/>
          </a:xfrm>
        </p:spPr>
        <p:txBody>
          <a:bodyPr/>
          <a:lstStyle/>
          <a:p>
            <a:fld id="{48062B08-1F95-4EBF-A02A-A8D0DD1F0E47}" type="datetime1">
              <a:rPr lang="en-US" smtClean="0"/>
              <a:t>4/16/2026</a:t>
            </a:fld>
            <a:endParaRPr lang="en-US" dirty="0"/>
          </a:p>
        </p:txBody>
      </p:sp>
      <p:sp>
        <p:nvSpPr>
          <p:cNvPr id="5" name="Footer Placeholder 4">
            <a:extLst>
              <a:ext uri="{FF2B5EF4-FFF2-40B4-BE49-F238E27FC236}">
                <a16:creationId xmlns:a16="http://schemas.microsoft.com/office/drawing/2014/main" id="{09910E1E-E666-9A1F-B100-3EC87805226D}"/>
              </a:ext>
            </a:extLst>
          </p:cNvPr>
          <p:cNvSpPr>
            <a:spLocks noGrp="1"/>
          </p:cNvSpPr>
          <p:nvPr>
            <p:ph type="ftr" sz="quarter" idx="11"/>
          </p:nvPr>
        </p:nvSpPr>
        <p:spPr/>
        <p:txBody>
          <a:bodyPr/>
          <a:lstStyle/>
          <a:p>
            <a:r>
              <a:rPr lang="en-US" dirty="0"/>
              <a:t>UNCLASSIFIED</a:t>
            </a:r>
          </a:p>
        </p:txBody>
      </p:sp>
      <p:sp>
        <p:nvSpPr>
          <p:cNvPr id="6" name="Slide Number Placeholder 5">
            <a:extLst>
              <a:ext uri="{FF2B5EF4-FFF2-40B4-BE49-F238E27FC236}">
                <a16:creationId xmlns:a16="http://schemas.microsoft.com/office/drawing/2014/main" id="{DAF31B29-9E73-0C85-6709-A4A3487C1F38}"/>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t>‹#›</a:t>
            </a:fld>
            <a:endParaRPr lang="en-US" dirty="0"/>
          </a:p>
        </p:txBody>
      </p:sp>
      <p:pic>
        <p:nvPicPr>
          <p:cNvPr id="17" name="Picture 16">
            <a:extLst>
              <a:ext uri="{FF2B5EF4-FFF2-40B4-BE49-F238E27FC236}">
                <a16:creationId xmlns:a16="http://schemas.microsoft.com/office/drawing/2014/main" id="{FD74C54B-3CB2-9359-CDB3-F8CD37250D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13" name="Text Placeholder 12">
            <a:extLst>
              <a:ext uri="{FF2B5EF4-FFF2-40B4-BE49-F238E27FC236}">
                <a16:creationId xmlns:a16="http://schemas.microsoft.com/office/drawing/2014/main" id="{8E9804DD-7122-ECFD-E2E6-38343EC4A8B1}"/>
              </a:ext>
            </a:extLst>
          </p:cNvPr>
          <p:cNvSpPr>
            <a:spLocks noGrp="1"/>
          </p:cNvSpPr>
          <p:nvPr>
            <p:ph type="body" sz="quarter" idx="13" hasCustomPrompt="1"/>
          </p:nvPr>
        </p:nvSpPr>
        <p:spPr>
          <a:xfrm>
            <a:off x="1524000" y="4252913"/>
            <a:ext cx="9144000" cy="492125"/>
          </a:xfrm>
        </p:spPr>
        <p:txBody>
          <a:bodyPr/>
          <a:lstStyle>
            <a:lvl1pPr marL="0" indent="0" algn="ctr">
              <a:buNone/>
              <a:defRPr/>
            </a:lvl1pPr>
          </a:lstStyle>
          <a:p>
            <a:pPr lvl="0"/>
            <a:r>
              <a:rPr lang="en-US"/>
              <a:t>Click to add Course Title</a:t>
            </a:r>
          </a:p>
        </p:txBody>
      </p:sp>
      <p:sp>
        <p:nvSpPr>
          <p:cNvPr id="7" name="Text Placeholder 8">
            <a:extLst>
              <a:ext uri="{FF2B5EF4-FFF2-40B4-BE49-F238E27FC236}">
                <a16:creationId xmlns:a16="http://schemas.microsoft.com/office/drawing/2014/main" id="{B3982900-99AE-FCFF-49F0-6B0F3AB438D0}"/>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4124774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Graphics No Text">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1DA054C-BDDC-DA72-3E1F-B2D035976497}"/>
              </a:ext>
            </a:extLst>
          </p:cNvPr>
          <p:cNvSpPr>
            <a:spLocks noGrp="1"/>
          </p:cNvSpPr>
          <p:nvPr>
            <p:ph type="pic" sz="quarter" idx="16" hasCustomPrompt="1"/>
          </p:nvPr>
        </p:nvSpPr>
        <p:spPr>
          <a:xfrm>
            <a:off x="438912" y="1700783"/>
            <a:ext cx="3200400" cy="4342829"/>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4" name="Picture Placeholder 11">
            <a:extLst>
              <a:ext uri="{FF2B5EF4-FFF2-40B4-BE49-F238E27FC236}">
                <a16:creationId xmlns:a16="http://schemas.microsoft.com/office/drawing/2014/main" id="{02845410-B205-E1C0-0D78-F6EF2C95BC83}"/>
              </a:ext>
            </a:extLst>
          </p:cNvPr>
          <p:cNvSpPr>
            <a:spLocks noGrp="1"/>
          </p:cNvSpPr>
          <p:nvPr>
            <p:ph type="pic" sz="quarter" idx="17" hasCustomPrompt="1"/>
          </p:nvPr>
        </p:nvSpPr>
        <p:spPr>
          <a:xfrm>
            <a:off x="4499743" y="1700783"/>
            <a:ext cx="3200400" cy="4342829"/>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8" name="Picture Placeholder 11">
            <a:extLst>
              <a:ext uri="{FF2B5EF4-FFF2-40B4-BE49-F238E27FC236}">
                <a16:creationId xmlns:a16="http://schemas.microsoft.com/office/drawing/2014/main" id="{D4004589-BD96-ED39-6474-60A51F26F2A3}"/>
              </a:ext>
            </a:extLst>
          </p:cNvPr>
          <p:cNvSpPr>
            <a:spLocks noGrp="1"/>
          </p:cNvSpPr>
          <p:nvPr>
            <p:ph type="pic" sz="quarter" idx="18" hasCustomPrompt="1"/>
          </p:nvPr>
        </p:nvSpPr>
        <p:spPr>
          <a:xfrm>
            <a:off x="8560574" y="1700783"/>
            <a:ext cx="3200400" cy="4342829"/>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11" name="Text Placeholder 10">
            <a:extLst>
              <a:ext uri="{FF2B5EF4-FFF2-40B4-BE49-F238E27FC236}">
                <a16:creationId xmlns:a16="http://schemas.microsoft.com/office/drawing/2014/main" id="{95804877-C65A-0223-EC50-2070B3C69F75}"/>
              </a:ext>
            </a:extLst>
          </p:cNvPr>
          <p:cNvSpPr>
            <a:spLocks noGrp="1"/>
          </p:cNvSpPr>
          <p:nvPr>
            <p:ph type="body" sz="quarter" idx="19"/>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3910642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91706" y="6356350"/>
            <a:ext cx="2546234" cy="365125"/>
          </a:xfrm>
        </p:spPr>
        <p:txBody>
          <a:bodyPr/>
          <a:lstStyle/>
          <a:p>
            <a:fld id="{B747A8A1-F4C9-4C57-BF46-8C2095F91DCD}" type="datetime1">
              <a:rPr lang="en-US" smtClean="0"/>
              <a:t>4/16/2026</a:t>
            </a:fld>
            <a:endParaRPr lang="en-US" dirty="0"/>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dirty="0"/>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8" name="Media Placeholder 7">
            <a:extLst>
              <a:ext uri="{FF2B5EF4-FFF2-40B4-BE49-F238E27FC236}">
                <a16:creationId xmlns:a16="http://schemas.microsoft.com/office/drawing/2014/main" id="{C6D96EF3-8C15-D59C-CBDE-19980807B41A}"/>
              </a:ext>
            </a:extLst>
          </p:cNvPr>
          <p:cNvSpPr>
            <a:spLocks noGrp="1"/>
          </p:cNvSpPr>
          <p:nvPr>
            <p:ph type="media" sz="quarter" idx="13" hasCustomPrompt="1"/>
          </p:nvPr>
        </p:nvSpPr>
        <p:spPr>
          <a:xfrm>
            <a:off x="2072740" y="1700784"/>
            <a:ext cx="8046520" cy="4241800"/>
          </a:xfrm>
        </p:spPr>
        <p:txBody>
          <a:bodyPr/>
          <a:lstStyle>
            <a:lvl1pPr>
              <a:defRPr/>
            </a:lvl1pPr>
          </a:lstStyle>
          <a:p>
            <a:r>
              <a:rPr lang="en-US" dirty="0"/>
              <a:t>Click to add video</a:t>
            </a:r>
          </a:p>
        </p:txBody>
      </p:sp>
      <p:sp>
        <p:nvSpPr>
          <p:cNvPr id="10" name="Text Placeholder 8">
            <a:extLst>
              <a:ext uri="{FF2B5EF4-FFF2-40B4-BE49-F238E27FC236}">
                <a16:creationId xmlns:a16="http://schemas.microsoft.com/office/drawing/2014/main" id="{AE134B67-E4D2-7F7C-D753-379456E4DE9A}"/>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6" name="Text Placeholder 10">
            <a:extLst>
              <a:ext uri="{FF2B5EF4-FFF2-40B4-BE49-F238E27FC236}">
                <a16:creationId xmlns:a16="http://schemas.microsoft.com/office/drawing/2014/main" id="{B4B946DB-39C4-DC22-B907-9AA0B3B3BE91}"/>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618792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08DA-FDCF-2335-D5D1-699D979E7992}"/>
              </a:ext>
            </a:extLst>
          </p:cNvPr>
          <p:cNvSpPr>
            <a:spLocks noGrp="1"/>
          </p:cNvSpPr>
          <p:nvPr>
            <p:ph type="title" hasCustomPrompt="1"/>
          </p:nvPr>
        </p:nvSpPr>
        <p:spPr>
          <a:xfrm>
            <a:off x="438912" y="1700784"/>
            <a:ext cx="11162581" cy="813291"/>
          </a:xfrm>
        </p:spPr>
        <p:txBody>
          <a:bodyPr anchor="t" anchorCtr="0">
            <a:normAutofit/>
          </a:bodyPr>
          <a:lstStyle>
            <a:lvl1pPr>
              <a:defRPr sz="2800"/>
            </a:lvl1pPr>
          </a:lstStyle>
          <a:p>
            <a:r>
              <a:rPr lang="en-US"/>
              <a:t>Click to add Call to Action</a:t>
            </a:r>
            <a:br>
              <a:rPr lang="en-US"/>
            </a:br>
            <a:endParaRPr lang="en-US"/>
          </a:p>
        </p:txBody>
      </p:sp>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517584" y="6356350"/>
            <a:ext cx="2520355" cy="365125"/>
          </a:xfrm>
        </p:spPr>
        <p:txBody>
          <a:bodyPr/>
          <a:lstStyle/>
          <a:p>
            <a:fld id="{86A641FD-2D0D-42AF-A033-C006991A1213}" type="datetime1">
              <a:rPr lang="en-US" smtClean="0"/>
              <a:t>4/16/2026</a:t>
            </a:fld>
            <a:endParaRPr lang="en-US" dirty="0"/>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dirty="0"/>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5E2E3D4E-97E5-1B13-8813-02F39CC40577}"/>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7" name="Picture Placeholder 11">
            <a:extLst>
              <a:ext uri="{FF2B5EF4-FFF2-40B4-BE49-F238E27FC236}">
                <a16:creationId xmlns:a16="http://schemas.microsoft.com/office/drawing/2014/main" id="{FE8CEA96-6EA9-AC78-37FC-914779762163}"/>
              </a:ext>
            </a:extLst>
          </p:cNvPr>
          <p:cNvSpPr>
            <a:spLocks noGrp="1"/>
          </p:cNvSpPr>
          <p:nvPr>
            <p:ph type="pic" sz="quarter" idx="16" hasCustomPrompt="1"/>
          </p:nvPr>
        </p:nvSpPr>
        <p:spPr>
          <a:xfrm>
            <a:off x="438912" y="2752344"/>
            <a:ext cx="11320272" cy="329184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Tree>
    <p:extLst>
      <p:ext uri="{BB962C8B-B14F-4D97-AF65-F5344CB8AC3E}">
        <p14:creationId xmlns:p14="http://schemas.microsoft.com/office/powerpoint/2010/main" val="1003993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500330" y="6356350"/>
            <a:ext cx="2537609" cy="365125"/>
          </a:xfrm>
        </p:spPr>
        <p:txBody>
          <a:bodyPr/>
          <a:lstStyle/>
          <a:p>
            <a:fld id="{86A641FD-2D0D-42AF-A033-C006991A1213}" type="datetime1">
              <a:rPr lang="en-US" smtClean="0"/>
              <a:t>4/16/2026</a:t>
            </a:fld>
            <a:endParaRPr lang="en-US" dirty="0"/>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dirty="0"/>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t>‹#›</a:t>
            </a:fld>
            <a:endParaRPr lang="en-US" dirty="0"/>
          </a:p>
        </p:txBody>
      </p:sp>
      <p:sp>
        <p:nvSpPr>
          <p:cNvPr id="7" name="Text Placeholder 6">
            <a:extLst>
              <a:ext uri="{FF2B5EF4-FFF2-40B4-BE49-F238E27FC236}">
                <a16:creationId xmlns:a16="http://schemas.microsoft.com/office/drawing/2014/main" id="{540A92CF-027B-E2F9-B212-483FF9F063C9}"/>
              </a:ext>
            </a:extLst>
          </p:cNvPr>
          <p:cNvSpPr>
            <a:spLocks noGrp="1"/>
          </p:cNvSpPr>
          <p:nvPr>
            <p:ph type="body" sz="quarter" idx="13" hasCustomPrompt="1"/>
          </p:nvPr>
        </p:nvSpPr>
        <p:spPr>
          <a:xfrm>
            <a:off x="438912" y="1700784"/>
            <a:ext cx="11188461" cy="4155267"/>
          </a:xfrm>
        </p:spPr>
        <p:txBody>
          <a:bodyPr/>
          <a:lstStyle>
            <a:lvl1pPr marL="0" indent="0">
              <a:buNone/>
              <a:defRPr/>
            </a:lvl1pPr>
          </a:lstStyle>
          <a:p>
            <a:pPr lvl="0"/>
            <a:r>
              <a:rPr lang="en-US"/>
              <a:t>Click to add text</a:t>
            </a:r>
          </a:p>
        </p:txBody>
      </p:sp>
      <p:sp>
        <p:nvSpPr>
          <p:cNvPr id="8" name="Text Placeholder 8">
            <a:extLst>
              <a:ext uri="{FF2B5EF4-FFF2-40B4-BE49-F238E27FC236}">
                <a16:creationId xmlns:a16="http://schemas.microsoft.com/office/drawing/2014/main" id="{5B987354-9164-BF35-3BF7-05DF697B1755}"/>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728827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91706" y="6356350"/>
            <a:ext cx="2546234" cy="365125"/>
          </a:xfrm>
        </p:spPr>
        <p:txBody>
          <a:bodyPr/>
          <a:lstStyle/>
          <a:p>
            <a:fld id="{B747A8A1-F4C9-4C57-BF46-8C2095F91DCD}" type="datetime1">
              <a:rPr lang="en-US" smtClean="0"/>
              <a:t>4/16/2026</a:t>
            </a:fld>
            <a:endParaRPr lang="en-US" dirty="0"/>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dirty="0"/>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7" name="Text Placeholder 8">
            <a:extLst>
              <a:ext uri="{FF2B5EF4-FFF2-40B4-BE49-F238E27FC236}">
                <a16:creationId xmlns:a16="http://schemas.microsoft.com/office/drawing/2014/main" id="{E7C2F2A0-DE94-F4A2-86B5-28A9563A4974}"/>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225268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 Slide">
    <p:spTree>
      <p:nvGrpSpPr>
        <p:cNvPr id="1" name=""/>
        <p:cNvGrpSpPr/>
        <p:nvPr/>
      </p:nvGrpSpPr>
      <p:grpSpPr>
        <a:xfrm>
          <a:off x="0" y="0"/>
          <a:ext cx="0" cy="0"/>
          <a:chOff x="0" y="0"/>
          <a:chExt cx="0" cy="0"/>
        </a:xfrm>
      </p:grpSpPr>
      <p:sp>
        <p:nvSpPr>
          <p:cNvPr id="30" name="Topic 1 Text Shape">
            <a:extLst>
              <a:ext uri="{FF2B5EF4-FFF2-40B4-BE49-F238E27FC236}">
                <a16:creationId xmlns:a16="http://schemas.microsoft.com/office/drawing/2014/main" id="{E0E95CB6-8BBD-EB24-3B8C-A2DED7231CDA}"/>
              </a:ext>
            </a:extLst>
          </p:cNvPr>
          <p:cNvSpPr/>
          <p:nvPr userDrawn="1"/>
        </p:nvSpPr>
        <p:spPr>
          <a:xfrm rot="10800000">
            <a:off x="3582573"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31" name="Topic 1 Text Shape">
            <a:extLst>
              <a:ext uri="{FF2B5EF4-FFF2-40B4-BE49-F238E27FC236}">
                <a16:creationId xmlns:a16="http://schemas.microsoft.com/office/drawing/2014/main" id="{03D95950-76FC-13B5-5CCF-44D7BF475BB0}"/>
              </a:ext>
            </a:extLst>
          </p:cNvPr>
          <p:cNvSpPr/>
          <p:nvPr userDrawn="1"/>
        </p:nvSpPr>
        <p:spPr>
          <a:xfrm rot="10800000">
            <a:off x="6459187"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32" name="Topic 1 Text Shape">
            <a:extLst>
              <a:ext uri="{FF2B5EF4-FFF2-40B4-BE49-F238E27FC236}">
                <a16:creationId xmlns:a16="http://schemas.microsoft.com/office/drawing/2014/main" id="{01539D46-0C25-474D-6A76-7D86AD57DCD6}"/>
              </a:ext>
            </a:extLst>
          </p:cNvPr>
          <p:cNvSpPr/>
          <p:nvPr userDrawn="1"/>
        </p:nvSpPr>
        <p:spPr>
          <a:xfrm rot="10800000">
            <a:off x="9336146"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6" name="Topic 1 Text Shape">
            <a:extLst>
              <a:ext uri="{FF2B5EF4-FFF2-40B4-BE49-F238E27FC236}">
                <a16:creationId xmlns:a16="http://schemas.microsoft.com/office/drawing/2014/main" id="{60A27703-7D7C-C726-7C7A-A983481A4563}"/>
              </a:ext>
            </a:extLst>
          </p:cNvPr>
          <p:cNvSpPr/>
          <p:nvPr userDrawn="1"/>
        </p:nvSpPr>
        <p:spPr>
          <a:xfrm rot="10800000">
            <a:off x="725006" y="2395325"/>
            <a:ext cx="2126974" cy="3707297"/>
          </a:xfrm>
          <a:prstGeom prst="round2SameRect">
            <a:avLst>
              <a:gd name="adj1" fmla="val 7263"/>
              <a:gd name="adj2" fmla="val 0"/>
            </a:avLst>
          </a:prstGeom>
          <a:solidFill>
            <a:srgbClr val="A6A6A6"/>
          </a:solidFill>
          <a:ln w="38100">
            <a:solidFill>
              <a:schemeClr val="tx1"/>
            </a:solidFill>
          </a:ln>
          <a:effectLst>
            <a:outerShdw blurRad="127000" dist="38100" dir="27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84672" y="6356350"/>
            <a:ext cx="2553267" cy="365125"/>
          </a:xfrm>
        </p:spPr>
        <p:txBody>
          <a:bodyPr/>
          <a:lstStyle/>
          <a:p>
            <a:fld id="{B747A8A1-F4C9-4C57-BF46-8C2095F91DCD}" type="datetime1">
              <a:rPr lang="en-US" smtClean="0"/>
              <a:t>4/16/2026</a:t>
            </a:fld>
            <a:endParaRPr lang="en-US" dirty="0"/>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dirty="0"/>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10" name="Topic 1 Text">
            <a:extLst>
              <a:ext uri="{FF2B5EF4-FFF2-40B4-BE49-F238E27FC236}">
                <a16:creationId xmlns:a16="http://schemas.microsoft.com/office/drawing/2014/main" id="{0106E8F6-82B2-CA87-4C8F-099CAC827876}"/>
              </a:ext>
            </a:extLst>
          </p:cNvPr>
          <p:cNvSpPr>
            <a:spLocks noGrp="1"/>
          </p:cNvSpPr>
          <p:nvPr>
            <p:ph type="body" sz="quarter" idx="14" hasCustomPrompt="1"/>
          </p:nvPr>
        </p:nvSpPr>
        <p:spPr>
          <a:xfrm>
            <a:off x="825057" y="3521727"/>
            <a:ext cx="1938337" cy="2404619"/>
          </a:xfrm>
        </p:spPr>
        <p:txBody>
          <a:bodyPr>
            <a:normAutofit/>
          </a:bodyPr>
          <a:lstStyle>
            <a:lvl1pPr marL="0" indent="0">
              <a:buNone/>
              <a:defRPr sz="1800">
                <a:solidFill>
                  <a:srgbClr val="00293A"/>
                </a:solidFill>
              </a:defRPr>
            </a:lvl1pPr>
          </a:lstStyle>
          <a:p>
            <a:pPr lvl="0"/>
            <a:r>
              <a:rPr lang="en-US"/>
              <a:t>Click to add text</a:t>
            </a:r>
          </a:p>
        </p:txBody>
      </p:sp>
      <p:sp>
        <p:nvSpPr>
          <p:cNvPr id="24" name="Stem Text">
            <a:extLst>
              <a:ext uri="{FF2B5EF4-FFF2-40B4-BE49-F238E27FC236}">
                <a16:creationId xmlns:a16="http://schemas.microsoft.com/office/drawing/2014/main" id="{4EAAB4F3-894C-FD65-B95F-E5C9992DE902}"/>
              </a:ext>
            </a:extLst>
          </p:cNvPr>
          <p:cNvSpPr>
            <a:spLocks noGrp="1"/>
          </p:cNvSpPr>
          <p:nvPr>
            <p:ph sz="quarter" idx="21" hasCustomPrompt="1"/>
          </p:nvPr>
        </p:nvSpPr>
        <p:spPr>
          <a:xfrm>
            <a:off x="438912" y="1700784"/>
            <a:ext cx="11218779" cy="455795"/>
          </a:xfrm>
        </p:spPr>
        <p:txBody>
          <a:bodyPr/>
          <a:lstStyle>
            <a:lvl1pPr marL="0" indent="0">
              <a:buNone/>
              <a:defRPr/>
            </a:lvl1pPr>
          </a:lstStyle>
          <a:p>
            <a:pPr lvl="0"/>
            <a:r>
              <a:rPr lang="en-US"/>
              <a:t>Click to add text</a:t>
            </a:r>
          </a:p>
        </p:txBody>
      </p:sp>
      <p:sp>
        <p:nvSpPr>
          <p:cNvPr id="26" name="Hexagon 25">
            <a:extLst>
              <a:ext uri="{FF2B5EF4-FFF2-40B4-BE49-F238E27FC236}">
                <a16:creationId xmlns:a16="http://schemas.microsoft.com/office/drawing/2014/main" id="{8064E31C-644A-51BE-55DC-8838F553D7BD}"/>
              </a:ext>
            </a:extLst>
          </p:cNvPr>
          <p:cNvSpPr/>
          <p:nvPr userDrawn="1"/>
        </p:nvSpPr>
        <p:spPr>
          <a:xfrm>
            <a:off x="484673"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8" name="Topic 1 Title" hidden="1">
            <a:extLst>
              <a:ext uri="{FF2B5EF4-FFF2-40B4-BE49-F238E27FC236}">
                <a16:creationId xmlns:a16="http://schemas.microsoft.com/office/drawing/2014/main" id="{A3A1B08F-7E9C-8C80-528B-B178038A8FB7}"/>
              </a:ext>
            </a:extLst>
          </p:cNvPr>
          <p:cNvSpPr>
            <a:spLocks noGrp="1"/>
          </p:cNvSpPr>
          <p:nvPr>
            <p:ph type="body" sz="quarter" idx="13" hasCustomPrompt="1"/>
          </p:nvPr>
        </p:nvSpPr>
        <p:spPr>
          <a:xfrm>
            <a:off x="720413" y="2454396"/>
            <a:ext cx="2126975" cy="801035"/>
          </a:xfrm>
        </p:spPr>
        <p:txBody>
          <a:bodyPr anchor="ctr"/>
          <a:lstStyle>
            <a:lvl1pPr marL="0" indent="0" algn="ctr">
              <a:buNone/>
              <a:defRPr sz="2400">
                <a:solidFill>
                  <a:srgbClr val="00293A"/>
                </a:solidFill>
              </a:defRPr>
            </a:lvl1pPr>
          </a:lstStyle>
          <a:p>
            <a:pPr lvl="0"/>
            <a:r>
              <a:rPr lang="en-US"/>
              <a:t>Click to add title</a:t>
            </a:r>
          </a:p>
        </p:txBody>
      </p:sp>
      <p:sp>
        <p:nvSpPr>
          <p:cNvPr id="27" name="Hexagon 26">
            <a:extLst>
              <a:ext uri="{FF2B5EF4-FFF2-40B4-BE49-F238E27FC236}">
                <a16:creationId xmlns:a16="http://schemas.microsoft.com/office/drawing/2014/main" id="{559BCBA2-4A15-16FA-4EFB-128743312844}"/>
              </a:ext>
            </a:extLst>
          </p:cNvPr>
          <p:cNvSpPr/>
          <p:nvPr userDrawn="1"/>
        </p:nvSpPr>
        <p:spPr>
          <a:xfrm>
            <a:off x="3342240"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8" name="Hexagon 27">
            <a:extLst>
              <a:ext uri="{FF2B5EF4-FFF2-40B4-BE49-F238E27FC236}">
                <a16:creationId xmlns:a16="http://schemas.microsoft.com/office/drawing/2014/main" id="{AC543571-D5CF-6659-5A8A-8ACDC038A9A3}"/>
              </a:ext>
            </a:extLst>
          </p:cNvPr>
          <p:cNvSpPr/>
          <p:nvPr userDrawn="1"/>
        </p:nvSpPr>
        <p:spPr>
          <a:xfrm>
            <a:off x="6218855"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9" name="Hexagon 28">
            <a:extLst>
              <a:ext uri="{FF2B5EF4-FFF2-40B4-BE49-F238E27FC236}">
                <a16:creationId xmlns:a16="http://schemas.microsoft.com/office/drawing/2014/main" id="{1B9CE568-96E9-DBAA-6E53-0CD6E4AF9995}"/>
              </a:ext>
            </a:extLst>
          </p:cNvPr>
          <p:cNvSpPr/>
          <p:nvPr userDrawn="1"/>
        </p:nvSpPr>
        <p:spPr>
          <a:xfrm>
            <a:off x="9095814" y="2395326"/>
            <a:ext cx="2607638" cy="872490"/>
          </a:xfrm>
          <a:prstGeom prst="hexagon">
            <a:avLst/>
          </a:prstGeom>
          <a:solidFill>
            <a:srgbClr val="C9992A"/>
          </a:solidFill>
          <a:ln w="38100">
            <a:solidFill>
              <a:schemeClr val="tx1"/>
            </a:solidFill>
          </a:ln>
          <a:effectLst>
            <a:outerShdw blurRad="127000" dist="76200" dir="5400000" algn="tl" rotWithShape="0">
              <a:prstClr val="black">
                <a:alpha val="33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rgbClr val="00293A"/>
              </a:solidFill>
            </a:endParaRPr>
          </a:p>
        </p:txBody>
      </p:sp>
      <p:sp>
        <p:nvSpPr>
          <p:cNvPr id="33" name="Topic 1 Title">
            <a:extLst>
              <a:ext uri="{FF2B5EF4-FFF2-40B4-BE49-F238E27FC236}">
                <a16:creationId xmlns:a16="http://schemas.microsoft.com/office/drawing/2014/main" id="{B6BA6E7C-7829-078C-19AF-04F289DBD0ED}"/>
              </a:ext>
            </a:extLst>
          </p:cNvPr>
          <p:cNvSpPr>
            <a:spLocks noGrp="1"/>
          </p:cNvSpPr>
          <p:nvPr>
            <p:ph type="body" sz="quarter" idx="22" hasCustomPrompt="1"/>
          </p:nvPr>
        </p:nvSpPr>
        <p:spPr>
          <a:xfrm>
            <a:off x="3597028" y="2454396"/>
            <a:ext cx="2126975" cy="801035"/>
          </a:xfrm>
        </p:spPr>
        <p:txBody>
          <a:bodyPr anchor="ctr"/>
          <a:lstStyle>
            <a:lvl1pPr marL="0" indent="0" algn="ctr">
              <a:buNone/>
              <a:defRPr sz="2400">
                <a:solidFill>
                  <a:srgbClr val="00293A"/>
                </a:solidFill>
              </a:defRPr>
            </a:lvl1pPr>
          </a:lstStyle>
          <a:p>
            <a:pPr lvl="0"/>
            <a:r>
              <a:rPr lang="en-US"/>
              <a:t>Click to add title</a:t>
            </a:r>
          </a:p>
        </p:txBody>
      </p:sp>
      <p:sp>
        <p:nvSpPr>
          <p:cNvPr id="34" name="Topic 1 Title">
            <a:extLst>
              <a:ext uri="{FF2B5EF4-FFF2-40B4-BE49-F238E27FC236}">
                <a16:creationId xmlns:a16="http://schemas.microsoft.com/office/drawing/2014/main" id="{C2DCFB88-3368-7EA7-9D7A-15151E9B76A5}"/>
              </a:ext>
            </a:extLst>
          </p:cNvPr>
          <p:cNvSpPr>
            <a:spLocks noGrp="1"/>
          </p:cNvSpPr>
          <p:nvPr>
            <p:ph type="body" sz="quarter" idx="23" hasCustomPrompt="1"/>
          </p:nvPr>
        </p:nvSpPr>
        <p:spPr>
          <a:xfrm>
            <a:off x="6459187" y="2454396"/>
            <a:ext cx="2126975" cy="801035"/>
          </a:xfrm>
        </p:spPr>
        <p:txBody>
          <a:bodyPr anchor="ctr"/>
          <a:lstStyle>
            <a:lvl1pPr marL="0" indent="0" algn="ctr">
              <a:buNone/>
              <a:defRPr sz="2400">
                <a:solidFill>
                  <a:srgbClr val="00293A"/>
                </a:solidFill>
              </a:defRPr>
            </a:lvl1pPr>
          </a:lstStyle>
          <a:p>
            <a:pPr lvl="0"/>
            <a:r>
              <a:rPr lang="en-US"/>
              <a:t>Click to add title</a:t>
            </a:r>
          </a:p>
        </p:txBody>
      </p:sp>
      <p:sp>
        <p:nvSpPr>
          <p:cNvPr id="35" name="Topic 1 Title">
            <a:extLst>
              <a:ext uri="{FF2B5EF4-FFF2-40B4-BE49-F238E27FC236}">
                <a16:creationId xmlns:a16="http://schemas.microsoft.com/office/drawing/2014/main" id="{F3DE1E2B-A46E-AC95-B52F-2BB895A977D9}"/>
              </a:ext>
            </a:extLst>
          </p:cNvPr>
          <p:cNvSpPr>
            <a:spLocks noGrp="1"/>
          </p:cNvSpPr>
          <p:nvPr>
            <p:ph type="body" sz="quarter" idx="24" hasCustomPrompt="1"/>
          </p:nvPr>
        </p:nvSpPr>
        <p:spPr>
          <a:xfrm>
            <a:off x="9333534" y="2454396"/>
            <a:ext cx="2126975" cy="801035"/>
          </a:xfrm>
        </p:spPr>
        <p:txBody>
          <a:bodyPr anchor="ctr"/>
          <a:lstStyle>
            <a:lvl1pPr marL="0" indent="0" algn="ctr">
              <a:buNone/>
              <a:defRPr sz="2400">
                <a:solidFill>
                  <a:srgbClr val="00293A"/>
                </a:solidFill>
              </a:defRPr>
            </a:lvl1pPr>
          </a:lstStyle>
          <a:p>
            <a:pPr lvl="0"/>
            <a:r>
              <a:rPr lang="en-US"/>
              <a:t>Click to add title</a:t>
            </a:r>
          </a:p>
        </p:txBody>
      </p:sp>
      <p:sp>
        <p:nvSpPr>
          <p:cNvPr id="36" name="Topic 1 Text">
            <a:extLst>
              <a:ext uri="{FF2B5EF4-FFF2-40B4-BE49-F238E27FC236}">
                <a16:creationId xmlns:a16="http://schemas.microsoft.com/office/drawing/2014/main" id="{B5A1142C-D1B3-369C-1F4C-DA5504686A48}"/>
              </a:ext>
            </a:extLst>
          </p:cNvPr>
          <p:cNvSpPr>
            <a:spLocks noGrp="1"/>
          </p:cNvSpPr>
          <p:nvPr>
            <p:ph type="body" sz="quarter" idx="25" hasCustomPrompt="1"/>
          </p:nvPr>
        </p:nvSpPr>
        <p:spPr>
          <a:xfrm>
            <a:off x="3682720" y="3521727"/>
            <a:ext cx="1938337" cy="2404619"/>
          </a:xfrm>
        </p:spPr>
        <p:txBody>
          <a:bodyPr>
            <a:normAutofit/>
          </a:bodyPr>
          <a:lstStyle>
            <a:lvl1pPr marL="0" indent="0">
              <a:buNone/>
              <a:defRPr sz="1800">
                <a:solidFill>
                  <a:srgbClr val="00293A"/>
                </a:solidFill>
              </a:defRPr>
            </a:lvl1pPr>
          </a:lstStyle>
          <a:p>
            <a:pPr lvl="0"/>
            <a:r>
              <a:rPr lang="en-US"/>
              <a:t>Click to add text</a:t>
            </a:r>
          </a:p>
        </p:txBody>
      </p:sp>
      <p:sp>
        <p:nvSpPr>
          <p:cNvPr id="37" name="Topic 1 Text">
            <a:extLst>
              <a:ext uri="{FF2B5EF4-FFF2-40B4-BE49-F238E27FC236}">
                <a16:creationId xmlns:a16="http://schemas.microsoft.com/office/drawing/2014/main" id="{1EA8F856-79D1-ACA0-91B1-57C780C78B3F}"/>
              </a:ext>
            </a:extLst>
          </p:cNvPr>
          <p:cNvSpPr>
            <a:spLocks noGrp="1"/>
          </p:cNvSpPr>
          <p:nvPr>
            <p:ph type="body" sz="quarter" idx="26" hasCustomPrompt="1"/>
          </p:nvPr>
        </p:nvSpPr>
        <p:spPr>
          <a:xfrm>
            <a:off x="6553505" y="3521727"/>
            <a:ext cx="1938337" cy="2404619"/>
          </a:xfrm>
        </p:spPr>
        <p:txBody>
          <a:bodyPr>
            <a:normAutofit/>
          </a:bodyPr>
          <a:lstStyle>
            <a:lvl1pPr marL="0" indent="0">
              <a:buNone/>
              <a:defRPr sz="1800">
                <a:solidFill>
                  <a:srgbClr val="00293A"/>
                </a:solidFill>
              </a:defRPr>
            </a:lvl1pPr>
          </a:lstStyle>
          <a:p>
            <a:pPr lvl="0"/>
            <a:r>
              <a:rPr lang="en-US"/>
              <a:t>Click to add text</a:t>
            </a:r>
          </a:p>
        </p:txBody>
      </p:sp>
      <p:sp>
        <p:nvSpPr>
          <p:cNvPr id="38" name="Topic 1 Text">
            <a:extLst>
              <a:ext uri="{FF2B5EF4-FFF2-40B4-BE49-F238E27FC236}">
                <a16:creationId xmlns:a16="http://schemas.microsoft.com/office/drawing/2014/main" id="{1A26507B-7468-6961-97EE-B2C89A4213AA}"/>
              </a:ext>
            </a:extLst>
          </p:cNvPr>
          <p:cNvSpPr>
            <a:spLocks noGrp="1"/>
          </p:cNvSpPr>
          <p:nvPr>
            <p:ph type="body" sz="quarter" idx="27" hasCustomPrompt="1"/>
          </p:nvPr>
        </p:nvSpPr>
        <p:spPr>
          <a:xfrm>
            <a:off x="9437232" y="3521727"/>
            <a:ext cx="1938337" cy="2404619"/>
          </a:xfrm>
        </p:spPr>
        <p:txBody>
          <a:bodyPr>
            <a:normAutofit/>
          </a:bodyPr>
          <a:lstStyle>
            <a:lvl1pPr marL="0" indent="0">
              <a:buNone/>
              <a:defRPr sz="1800">
                <a:solidFill>
                  <a:srgbClr val="00293A"/>
                </a:solidFill>
              </a:defRPr>
            </a:lvl1pPr>
          </a:lstStyle>
          <a:p>
            <a:pPr lvl="0"/>
            <a:r>
              <a:rPr lang="en-US"/>
              <a:t>Click to add text</a:t>
            </a:r>
          </a:p>
        </p:txBody>
      </p:sp>
      <p:sp>
        <p:nvSpPr>
          <p:cNvPr id="7" name="Text Placeholder 8">
            <a:extLst>
              <a:ext uri="{FF2B5EF4-FFF2-40B4-BE49-F238E27FC236}">
                <a16:creationId xmlns:a16="http://schemas.microsoft.com/office/drawing/2014/main" id="{0C871368-3A37-85A8-4D4C-D2D2AB20676C}"/>
              </a:ext>
            </a:extLst>
          </p:cNvPr>
          <p:cNvSpPr>
            <a:spLocks noGrp="1"/>
          </p:cNvSpPr>
          <p:nvPr>
            <p:ph type="body" sz="quarter" idx="28"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5" name="Topic 1 Title">
            <a:extLst>
              <a:ext uri="{FF2B5EF4-FFF2-40B4-BE49-F238E27FC236}">
                <a16:creationId xmlns:a16="http://schemas.microsoft.com/office/drawing/2014/main" id="{18137531-2945-7263-D022-C62D3F41C0EA}"/>
              </a:ext>
            </a:extLst>
          </p:cNvPr>
          <p:cNvSpPr>
            <a:spLocks noGrp="1"/>
          </p:cNvSpPr>
          <p:nvPr>
            <p:ph type="body" sz="quarter" idx="29" hasCustomPrompt="1"/>
          </p:nvPr>
        </p:nvSpPr>
        <p:spPr>
          <a:xfrm>
            <a:off x="722238" y="2457728"/>
            <a:ext cx="2126975" cy="801035"/>
          </a:xfrm>
        </p:spPr>
        <p:txBody>
          <a:bodyPr anchor="ctr"/>
          <a:lstStyle>
            <a:lvl1pPr marL="0" indent="0" algn="ctr">
              <a:buNone/>
              <a:defRPr sz="2400">
                <a:solidFill>
                  <a:srgbClr val="00293A"/>
                </a:solidFill>
              </a:defRPr>
            </a:lvl1pPr>
          </a:lstStyle>
          <a:p>
            <a:pPr lvl="0"/>
            <a:r>
              <a:rPr lang="en-US"/>
              <a:t>Click to add title</a:t>
            </a:r>
          </a:p>
        </p:txBody>
      </p:sp>
    </p:spTree>
    <p:extLst>
      <p:ext uri="{BB962C8B-B14F-4D97-AF65-F5344CB8AC3E}">
        <p14:creationId xmlns:p14="http://schemas.microsoft.com/office/powerpoint/2010/main" val="1989754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ent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491706" y="6356350"/>
            <a:ext cx="2546234" cy="365125"/>
          </a:xfrm>
        </p:spPr>
        <p:txBody>
          <a:bodyPr/>
          <a:lstStyle/>
          <a:p>
            <a:fld id="{B747A8A1-F4C9-4C57-BF46-8C2095F91DCD}" type="datetime1">
              <a:rPr lang="en-US" smtClean="0"/>
              <a:t>4/16/2026</a:t>
            </a:fld>
            <a:endParaRPr lang="en-US" dirty="0"/>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dirty="0"/>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7" name="Text Placeholder 8">
            <a:extLst>
              <a:ext uri="{FF2B5EF4-FFF2-40B4-BE49-F238E27FC236}">
                <a16:creationId xmlns:a16="http://schemas.microsoft.com/office/drawing/2014/main" id="{E7C2F2A0-DE94-F4A2-86B5-28A9563A4974}"/>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662172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loss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08DA-FDCF-2335-D5D1-699D979E7992}"/>
              </a:ext>
            </a:extLst>
          </p:cNvPr>
          <p:cNvSpPr>
            <a:spLocks noGrp="1"/>
          </p:cNvSpPr>
          <p:nvPr>
            <p:ph type="title" hasCustomPrompt="1"/>
          </p:nvPr>
        </p:nvSpPr>
        <p:spPr>
          <a:xfrm>
            <a:off x="491707" y="1605257"/>
            <a:ext cx="11208588" cy="813291"/>
          </a:xfrm>
        </p:spPr>
        <p:txBody>
          <a:bodyPr/>
          <a:lstStyle>
            <a:lvl1pPr>
              <a:tabLst>
                <a:tab pos="1828800" algn="l"/>
              </a:tabLst>
              <a:defRPr sz="3000"/>
            </a:lvl1pPr>
          </a:lstStyle>
          <a:p>
            <a:r>
              <a:rPr lang="en-US"/>
              <a:t>Click to add Glossary Title</a:t>
            </a:r>
          </a:p>
        </p:txBody>
      </p:sp>
      <p:sp>
        <p:nvSpPr>
          <p:cNvPr id="3" name="Content Placeholder 2">
            <a:extLst>
              <a:ext uri="{FF2B5EF4-FFF2-40B4-BE49-F238E27FC236}">
                <a16:creationId xmlns:a16="http://schemas.microsoft.com/office/drawing/2014/main" id="{F454FC0D-B93F-205F-C5DA-1897055B377F}"/>
              </a:ext>
            </a:extLst>
          </p:cNvPr>
          <p:cNvSpPr>
            <a:spLocks noGrp="1"/>
          </p:cNvSpPr>
          <p:nvPr>
            <p:ph idx="1" hasCustomPrompt="1"/>
          </p:nvPr>
        </p:nvSpPr>
        <p:spPr>
          <a:xfrm>
            <a:off x="491706" y="2410040"/>
            <a:ext cx="11208587" cy="3749219"/>
          </a:xfrm>
        </p:spPr>
        <p:txBody>
          <a:bodyPr/>
          <a:lstStyle>
            <a:lvl1pPr marL="0" indent="0">
              <a:buNone/>
              <a:tabLst>
                <a:tab pos="1828800" algn="l"/>
              </a:tabLst>
              <a:defRPr/>
            </a:lvl1pPr>
            <a:lvl2pPr marL="457200" indent="0">
              <a:buNone/>
              <a:defRPr/>
            </a:lvl2pPr>
          </a:lstStyle>
          <a:p>
            <a:pPr lvl="0"/>
            <a:r>
              <a:rPr lang="en-US"/>
              <a:t>Type acronym and click tab to add meaning</a:t>
            </a:r>
          </a:p>
        </p:txBody>
      </p:sp>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491706" y="6356350"/>
            <a:ext cx="2546234" cy="365125"/>
          </a:xfrm>
        </p:spPr>
        <p:txBody>
          <a:bodyPr/>
          <a:lstStyle/>
          <a:p>
            <a:fld id="{86A641FD-2D0D-42AF-A033-C006991A1213}" type="datetime1">
              <a:rPr lang="en-US" smtClean="0"/>
              <a:t>4/16/2026</a:t>
            </a:fld>
            <a:endParaRPr lang="en-US" dirty="0"/>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dirty="0"/>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7" name="Action Button: Blank 6">
            <a:hlinkClick r:id="" action="ppaction://hlinkshowjump?jump=lastslideviewed" highlightClick="1"/>
            <a:extLst>
              <a:ext uri="{FF2B5EF4-FFF2-40B4-BE49-F238E27FC236}">
                <a16:creationId xmlns:a16="http://schemas.microsoft.com/office/drawing/2014/main" id="{7D72CDAE-EEA8-A233-9649-B4D5ECD968D8}"/>
              </a:ext>
            </a:extLst>
          </p:cNvPr>
          <p:cNvSpPr/>
          <p:nvPr userDrawn="1"/>
        </p:nvSpPr>
        <p:spPr>
          <a:xfrm>
            <a:off x="11189494" y="258508"/>
            <a:ext cx="745332" cy="220123"/>
          </a:xfrm>
          <a:prstGeom prst="actionButtonBlank">
            <a:avLst/>
          </a:prstGeom>
          <a:solidFill>
            <a:srgbClr val="0029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Return</a:t>
            </a:r>
          </a:p>
        </p:txBody>
      </p:sp>
      <p:sp>
        <p:nvSpPr>
          <p:cNvPr id="10" name="Text Placeholder 8">
            <a:extLst>
              <a:ext uri="{FF2B5EF4-FFF2-40B4-BE49-F238E27FC236}">
                <a16:creationId xmlns:a16="http://schemas.microsoft.com/office/drawing/2014/main" id="{6A2F341B-9994-29A3-ED49-00DAEAAD3732}"/>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972238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15C8-5027-CD3E-9625-6682EAA96104}"/>
              </a:ext>
            </a:extLst>
          </p:cNvPr>
          <p:cNvSpPr>
            <a:spLocks noGrp="1"/>
          </p:cNvSpPr>
          <p:nvPr>
            <p:ph type="dt" sz="half" idx="10"/>
          </p:nvPr>
        </p:nvSpPr>
        <p:spPr>
          <a:xfrm>
            <a:off x="500332" y="6356350"/>
            <a:ext cx="2537608" cy="365125"/>
          </a:xfrm>
        </p:spPr>
        <p:txBody>
          <a:bodyPr/>
          <a:lstStyle/>
          <a:p>
            <a:fld id="{B747A8A1-F4C9-4C57-BF46-8C2095F91DCD}" type="datetime1">
              <a:rPr lang="en-US" smtClean="0"/>
              <a:t>4/16/2026</a:t>
            </a:fld>
            <a:endParaRPr lang="en-US" dirty="0"/>
          </a:p>
        </p:txBody>
      </p:sp>
      <p:sp>
        <p:nvSpPr>
          <p:cNvPr id="3" name="Footer Placeholder 2">
            <a:extLst>
              <a:ext uri="{FF2B5EF4-FFF2-40B4-BE49-F238E27FC236}">
                <a16:creationId xmlns:a16="http://schemas.microsoft.com/office/drawing/2014/main" id="{91051BB6-C1C6-76D5-59DC-735A2EE020A8}"/>
              </a:ext>
            </a:extLst>
          </p:cNvPr>
          <p:cNvSpPr>
            <a:spLocks noGrp="1"/>
          </p:cNvSpPr>
          <p:nvPr>
            <p:ph type="ftr" sz="quarter" idx="11"/>
          </p:nvPr>
        </p:nvSpPr>
        <p:spPr/>
        <p:txBody>
          <a:bodyPr/>
          <a:lstStyle/>
          <a:p>
            <a:r>
              <a:rPr lang="en-US" dirty="0"/>
              <a:t>UNCLASSIFIED</a:t>
            </a:r>
          </a:p>
        </p:txBody>
      </p:sp>
      <p:sp>
        <p:nvSpPr>
          <p:cNvPr id="4" name="Slide Number Placeholder 3">
            <a:extLst>
              <a:ext uri="{FF2B5EF4-FFF2-40B4-BE49-F238E27FC236}">
                <a16:creationId xmlns:a16="http://schemas.microsoft.com/office/drawing/2014/main" id="{071A6A2B-E742-F147-2737-426192CFD12A}"/>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pic>
        <p:nvPicPr>
          <p:cNvPr id="5" name="Picture 4">
            <a:extLst>
              <a:ext uri="{FF2B5EF4-FFF2-40B4-BE49-F238E27FC236}">
                <a16:creationId xmlns:a16="http://schemas.microsoft.com/office/drawing/2014/main" id="{AE743D8C-7D60-D1FE-287C-36AD34CF07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6" name="Rectangle 5">
            <a:extLst>
              <a:ext uri="{FF2B5EF4-FFF2-40B4-BE49-F238E27FC236}">
                <a16:creationId xmlns:a16="http://schemas.microsoft.com/office/drawing/2014/main" id="{524448E4-7EC0-839F-C912-BEFCC1F2DC64}"/>
              </a:ext>
            </a:extLst>
          </p:cNvPr>
          <p:cNvSpPr/>
          <p:nvPr userDrawn="1"/>
        </p:nvSpPr>
        <p:spPr>
          <a:xfrm>
            <a:off x="0" y="4384016"/>
            <a:ext cx="12192000" cy="59723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1A82A3F8-A83C-F018-AF6B-A613FF802BF8}"/>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7588405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05818-40D6-A3FB-DB69-A66CD0672B35}"/>
              </a:ext>
            </a:extLst>
          </p:cNvPr>
          <p:cNvSpPr>
            <a:spLocks noGrp="1"/>
          </p:cNvSpPr>
          <p:nvPr>
            <p:ph type="title"/>
          </p:nvPr>
        </p:nvSpPr>
        <p:spPr>
          <a:xfrm>
            <a:off x="831850" y="1709739"/>
            <a:ext cx="10515600" cy="1146584"/>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1B8F56-9917-B2D3-0FEC-B33FD31B1DA7}"/>
              </a:ext>
            </a:extLst>
          </p:cNvPr>
          <p:cNvSpPr>
            <a:spLocks noGrp="1"/>
          </p:cNvSpPr>
          <p:nvPr>
            <p:ph type="body" idx="1"/>
          </p:nvPr>
        </p:nvSpPr>
        <p:spPr>
          <a:xfrm>
            <a:off x="831850" y="2958627"/>
            <a:ext cx="10515600" cy="13588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150AFF-D446-E80D-C484-81D8B9340EAC}"/>
              </a:ext>
            </a:extLst>
          </p:cNvPr>
          <p:cNvSpPr>
            <a:spLocks noGrp="1"/>
          </p:cNvSpPr>
          <p:nvPr>
            <p:ph type="dt" sz="half" idx="10"/>
          </p:nvPr>
        </p:nvSpPr>
        <p:spPr>
          <a:xfrm>
            <a:off x="500332" y="6356350"/>
            <a:ext cx="2537608" cy="365125"/>
          </a:xfrm>
        </p:spPr>
        <p:txBody>
          <a:bodyPr/>
          <a:lstStyle/>
          <a:p>
            <a:fld id="{AE6966B9-88C7-4C18-8DAE-951CE5677ADC}" type="datetime1">
              <a:rPr lang="en-US" smtClean="0"/>
              <a:t>4/16/2026</a:t>
            </a:fld>
            <a:endParaRPr lang="en-US" dirty="0"/>
          </a:p>
        </p:txBody>
      </p:sp>
      <p:sp>
        <p:nvSpPr>
          <p:cNvPr id="5" name="Footer Placeholder 4">
            <a:extLst>
              <a:ext uri="{FF2B5EF4-FFF2-40B4-BE49-F238E27FC236}">
                <a16:creationId xmlns:a16="http://schemas.microsoft.com/office/drawing/2014/main" id="{0FEDF66D-594D-98A5-DC16-535095F0837C}"/>
              </a:ext>
            </a:extLst>
          </p:cNvPr>
          <p:cNvSpPr>
            <a:spLocks noGrp="1"/>
          </p:cNvSpPr>
          <p:nvPr>
            <p:ph type="ftr" sz="quarter" idx="11"/>
          </p:nvPr>
        </p:nvSpPr>
        <p:spPr/>
        <p:txBody>
          <a:bodyPr/>
          <a:lstStyle/>
          <a:p>
            <a:r>
              <a:rPr lang="en-US" dirty="0"/>
              <a:t>UNCLASSIFIED</a:t>
            </a:r>
          </a:p>
        </p:txBody>
      </p:sp>
      <p:sp>
        <p:nvSpPr>
          <p:cNvPr id="6" name="Slide Number Placeholder 5">
            <a:extLst>
              <a:ext uri="{FF2B5EF4-FFF2-40B4-BE49-F238E27FC236}">
                <a16:creationId xmlns:a16="http://schemas.microsoft.com/office/drawing/2014/main" id="{A4E3CEB8-06F9-D976-3D0B-C8042085A8B3}"/>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pic>
        <p:nvPicPr>
          <p:cNvPr id="7" name="Picture 6">
            <a:extLst>
              <a:ext uri="{FF2B5EF4-FFF2-40B4-BE49-F238E27FC236}">
                <a16:creationId xmlns:a16="http://schemas.microsoft.com/office/drawing/2014/main" id="{A88DB70B-E377-0420-F34D-FA573770AD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8" name="Rectangle 7">
            <a:extLst>
              <a:ext uri="{FF2B5EF4-FFF2-40B4-BE49-F238E27FC236}">
                <a16:creationId xmlns:a16="http://schemas.microsoft.com/office/drawing/2014/main" id="{8974ED30-27E8-FD84-0775-56DAC374886F}"/>
              </a:ext>
            </a:extLst>
          </p:cNvPr>
          <p:cNvSpPr/>
          <p:nvPr userDrawn="1"/>
        </p:nvSpPr>
        <p:spPr>
          <a:xfrm>
            <a:off x="0" y="4384016"/>
            <a:ext cx="12192000" cy="59723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8">
            <a:extLst>
              <a:ext uri="{FF2B5EF4-FFF2-40B4-BE49-F238E27FC236}">
                <a16:creationId xmlns:a16="http://schemas.microsoft.com/office/drawing/2014/main" id="{69D867F9-9F28-1211-0344-995D030CC142}"/>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2856734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arning Objectiv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A6EDCC3-7D66-958B-66B8-A2D27ABF1CB6}"/>
              </a:ext>
            </a:extLst>
          </p:cNvPr>
          <p:cNvSpPr>
            <a:spLocks noGrp="1"/>
          </p:cNvSpPr>
          <p:nvPr>
            <p:ph type="dt" sz="half" idx="10"/>
          </p:nvPr>
        </p:nvSpPr>
        <p:spPr/>
        <p:txBody>
          <a:bodyPr/>
          <a:lstStyle/>
          <a:p>
            <a:fld id="{968B1CFF-4006-4E64-88B8-712B12C49315}" type="datetime1">
              <a:rPr lang="en-US" smtClean="0"/>
              <a:t>4/16/2026</a:t>
            </a:fld>
            <a:endParaRPr lang="en-US" dirty="0"/>
          </a:p>
        </p:txBody>
      </p:sp>
      <p:sp>
        <p:nvSpPr>
          <p:cNvPr id="4" name="Footer Placeholder 3">
            <a:extLst>
              <a:ext uri="{FF2B5EF4-FFF2-40B4-BE49-F238E27FC236}">
                <a16:creationId xmlns:a16="http://schemas.microsoft.com/office/drawing/2014/main" id="{8A888ECB-ADE2-7478-5646-2CE8499C95E8}"/>
              </a:ext>
            </a:extLst>
          </p:cNvPr>
          <p:cNvSpPr>
            <a:spLocks noGrp="1"/>
          </p:cNvSpPr>
          <p:nvPr>
            <p:ph type="ftr" sz="quarter" idx="11"/>
          </p:nvPr>
        </p:nvSpPr>
        <p:spPr/>
        <p:txBody>
          <a:bodyPr/>
          <a:lstStyle/>
          <a:p>
            <a:r>
              <a:rPr lang="en-US" dirty="0"/>
              <a:t>UNCLASSIFIED</a:t>
            </a:r>
          </a:p>
        </p:txBody>
      </p:sp>
      <p:sp>
        <p:nvSpPr>
          <p:cNvPr id="5" name="Slide Number Placeholder 4">
            <a:extLst>
              <a:ext uri="{FF2B5EF4-FFF2-40B4-BE49-F238E27FC236}">
                <a16:creationId xmlns:a16="http://schemas.microsoft.com/office/drawing/2014/main" id="{66B56DF6-847F-BB6A-9FAE-49A77E5AD071}"/>
              </a:ext>
            </a:extLst>
          </p:cNvPr>
          <p:cNvSpPr>
            <a:spLocks noGrp="1"/>
          </p:cNvSpPr>
          <p:nvPr>
            <p:ph type="sldNum" sz="quarter" idx="12"/>
          </p:nvPr>
        </p:nvSpPr>
        <p:spPr/>
        <p:txBody>
          <a:bodyPr/>
          <a:lstStyle/>
          <a:p>
            <a:fld id="{92230763-09DA-4369-B759-4F3C13DCD774}" type="slidenum">
              <a:rPr lang="en-US" smtClean="0"/>
              <a:pPr/>
              <a:t>‹#›</a:t>
            </a:fld>
            <a:endParaRPr lang="en-US" dirty="0"/>
          </a:p>
        </p:txBody>
      </p:sp>
      <p:sp>
        <p:nvSpPr>
          <p:cNvPr id="7" name="Text Placeholder 6">
            <a:extLst>
              <a:ext uri="{FF2B5EF4-FFF2-40B4-BE49-F238E27FC236}">
                <a16:creationId xmlns:a16="http://schemas.microsoft.com/office/drawing/2014/main" id="{86EF53E9-FEE4-CCE3-2696-CEE50B69F236}"/>
              </a:ext>
            </a:extLst>
          </p:cNvPr>
          <p:cNvSpPr>
            <a:spLocks noGrp="1"/>
          </p:cNvSpPr>
          <p:nvPr>
            <p:ph type="body" sz="quarter" idx="13" hasCustomPrompt="1"/>
          </p:nvPr>
        </p:nvSpPr>
        <p:spPr>
          <a:xfrm>
            <a:off x="438912" y="1700784"/>
            <a:ext cx="11307762" cy="4210050"/>
          </a:xfrm>
        </p:spPr>
        <p:txBody>
          <a:bodyPr/>
          <a:lstStyle>
            <a:lvl1pPr marL="0" indent="0">
              <a:buNone/>
              <a:defRPr/>
            </a:lvl1pPr>
          </a:lstStyle>
          <a:p>
            <a:pPr lvl="0"/>
            <a:r>
              <a:rPr lang="en-US"/>
              <a:t>Click to add Terminal Learning Objective</a:t>
            </a:r>
          </a:p>
        </p:txBody>
      </p:sp>
      <p:sp>
        <p:nvSpPr>
          <p:cNvPr id="2" name="Text Placeholder 8">
            <a:extLst>
              <a:ext uri="{FF2B5EF4-FFF2-40B4-BE49-F238E27FC236}">
                <a16:creationId xmlns:a16="http://schemas.microsoft.com/office/drawing/2014/main" id="{C64BFD35-504F-31CA-4962-2E7068BE90BC}"/>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463453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EB7C-CB03-89A3-7B8F-653304801D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A008F4-C0FE-A04F-1316-40519194783B}"/>
              </a:ext>
            </a:extLst>
          </p:cNvPr>
          <p:cNvSpPr>
            <a:spLocks noGrp="1"/>
          </p:cNvSpPr>
          <p:nvPr>
            <p:ph type="dt" sz="half" idx="10"/>
          </p:nvPr>
        </p:nvSpPr>
        <p:spPr>
          <a:xfrm>
            <a:off x="517584" y="6356350"/>
            <a:ext cx="2520355" cy="365125"/>
          </a:xfrm>
        </p:spPr>
        <p:txBody>
          <a:bodyPr/>
          <a:lstStyle/>
          <a:p>
            <a:fld id="{14723AFA-9489-4BC8-8B40-71941F7392FC}" type="datetime1">
              <a:rPr lang="en-US" smtClean="0"/>
              <a:t>4/16/2026</a:t>
            </a:fld>
            <a:endParaRPr lang="en-US" dirty="0"/>
          </a:p>
        </p:txBody>
      </p:sp>
      <p:sp>
        <p:nvSpPr>
          <p:cNvPr id="4" name="Footer Placeholder 3">
            <a:extLst>
              <a:ext uri="{FF2B5EF4-FFF2-40B4-BE49-F238E27FC236}">
                <a16:creationId xmlns:a16="http://schemas.microsoft.com/office/drawing/2014/main" id="{A1D5F98F-195F-4717-2F0D-C833AEC95296}"/>
              </a:ext>
            </a:extLst>
          </p:cNvPr>
          <p:cNvSpPr>
            <a:spLocks noGrp="1"/>
          </p:cNvSpPr>
          <p:nvPr>
            <p:ph type="ftr" sz="quarter" idx="11"/>
          </p:nvPr>
        </p:nvSpPr>
        <p:spPr/>
        <p:txBody>
          <a:bodyPr/>
          <a:lstStyle/>
          <a:p>
            <a:r>
              <a:rPr lang="en-US" dirty="0"/>
              <a:t>UNCLASSIFIED</a:t>
            </a:r>
          </a:p>
        </p:txBody>
      </p:sp>
      <p:sp>
        <p:nvSpPr>
          <p:cNvPr id="5" name="Slide Number Placeholder 4">
            <a:extLst>
              <a:ext uri="{FF2B5EF4-FFF2-40B4-BE49-F238E27FC236}">
                <a16:creationId xmlns:a16="http://schemas.microsoft.com/office/drawing/2014/main" id="{968E8BCE-F264-0A98-BF9C-3FE25038EE7E}"/>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pic>
        <p:nvPicPr>
          <p:cNvPr id="6" name="Picture 5">
            <a:extLst>
              <a:ext uri="{FF2B5EF4-FFF2-40B4-BE49-F238E27FC236}">
                <a16:creationId xmlns:a16="http://schemas.microsoft.com/office/drawing/2014/main" id="{D7D1C29D-6094-2BFD-B1E1-89617B52E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5547"/>
            <a:ext cx="12192000" cy="1016000"/>
          </a:xfrm>
          <a:prstGeom prst="rect">
            <a:avLst/>
          </a:prstGeom>
        </p:spPr>
      </p:pic>
      <p:sp>
        <p:nvSpPr>
          <p:cNvPr id="7" name="Rectangle 6">
            <a:extLst>
              <a:ext uri="{FF2B5EF4-FFF2-40B4-BE49-F238E27FC236}">
                <a16:creationId xmlns:a16="http://schemas.microsoft.com/office/drawing/2014/main" id="{E1BE6E9A-F824-49E6-8140-2AEF8F52CE5E}"/>
              </a:ext>
            </a:extLst>
          </p:cNvPr>
          <p:cNvSpPr/>
          <p:nvPr userDrawn="1"/>
        </p:nvSpPr>
        <p:spPr>
          <a:xfrm>
            <a:off x="0" y="4384016"/>
            <a:ext cx="12192000" cy="59723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8">
            <a:extLst>
              <a:ext uri="{FF2B5EF4-FFF2-40B4-BE49-F238E27FC236}">
                <a16:creationId xmlns:a16="http://schemas.microsoft.com/office/drawing/2014/main" id="{52E64E12-0840-99A5-D1C2-9A060240BE1E}"/>
              </a:ext>
            </a:extLst>
          </p:cNvPr>
          <p:cNvSpPr>
            <a:spLocks noGrp="1"/>
          </p:cNvSpPr>
          <p:nvPr>
            <p:ph type="body" sz="quarter" idx="14" hasCustomPrompt="1"/>
          </p:nvPr>
        </p:nvSpPr>
        <p:spPr>
          <a:xfrm>
            <a:off x="0" y="258763"/>
            <a:ext cx="12192000" cy="215900"/>
          </a:xfrm>
        </p:spPr>
        <p:txBody>
          <a:bodyPr>
            <a:noAutofit/>
          </a:bodyPr>
          <a:lstStyle>
            <a:lvl1pPr marL="0" indent="0" algn="ctr">
              <a:buNone/>
              <a:defRPr sz="1200" b="1">
                <a:solidFill>
                  <a:srgbClr val="00293A"/>
                </a:solidFill>
              </a:defRPr>
            </a:lvl1pPr>
          </a:lstStyle>
          <a:p>
            <a:pPr lvl="0"/>
            <a:r>
              <a:rPr lang="en-US"/>
              <a:t>Click to edit the title</a:t>
            </a:r>
          </a:p>
        </p:txBody>
      </p:sp>
    </p:spTree>
    <p:extLst>
      <p:ext uri="{BB962C8B-B14F-4D97-AF65-F5344CB8AC3E}">
        <p14:creationId xmlns:p14="http://schemas.microsoft.com/office/powerpoint/2010/main" val="3582929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all To A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08DA-FDCF-2335-D5D1-699D979E7992}"/>
              </a:ext>
            </a:extLst>
          </p:cNvPr>
          <p:cNvSpPr>
            <a:spLocks noGrp="1"/>
          </p:cNvSpPr>
          <p:nvPr>
            <p:ph type="title" hasCustomPrompt="1"/>
          </p:nvPr>
        </p:nvSpPr>
        <p:spPr>
          <a:xfrm>
            <a:off x="438912" y="1700784"/>
            <a:ext cx="11162581" cy="813291"/>
          </a:xfrm>
        </p:spPr>
        <p:txBody>
          <a:bodyPr anchor="t" anchorCtr="0">
            <a:normAutofit/>
          </a:bodyPr>
          <a:lstStyle>
            <a:lvl1pPr>
              <a:defRPr sz="2800"/>
            </a:lvl1pPr>
          </a:lstStyle>
          <a:p>
            <a:r>
              <a:rPr lang="en-US"/>
              <a:t>Click to add Call To Action</a:t>
            </a:r>
            <a:br>
              <a:rPr lang="en-US"/>
            </a:br>
            <a:endParaRPr lang="en-US"/>
          </a:p>
        </p:txBody>
      </p:sp>
      <p:sp>
        <p:nvSpPr>
          <p:cNvPr id="4" name="Date Placeholder 3">
            <a:extLst>
              <a:ext uri="{FF2B5EF4-FFF2-40B4-BE49-F238E27FC236}">
                <a16:creationId xmlns:a16="http://schemas.microsoft.com/office/drawing/2014/main" id="{E8EA9B86-9559-31B8-5973-3727F1A722E9}"/>
              </a:ext>
            </a:extLst>
          </p:cNvPr>
          <p:cNvSpPr>
            <a:spLocks noGrp="1"/>
          </p:cNvSpPr>
          <p:nvPr>
            <p:ph type="dt" sz="half" idx="10"/>
          </p:nvPr>
        </p:nvSpPr>
        <p:spPr>
          <a:xfrm>
            <a:off x="517584" y="6356350"/>
            <a:ext cx="2520355" cy="365125"/>
          </a:xfrm>
        </p:spPr>
        <p:txBody>
          <a:bodyPr/>
          <a:lstStyle/>
          <a:p>
            <a:fld id="{86A641FD-2D0D-42AF-A033-C006991A1213}" type="datetime1">
              <a:rPr lang="en-US" smtClean="0"/>
              <a:t>4/16/2026</a:t>
            </a:fld>
            <a:endParaRPr lang="en-US"/>
          </a:p>
        </p:txBody>
      </p:sp>
      <p:sp>
        <p:nvSpPr>
          <p:cNvPr id="5" name="Footer Placeholder 4">
            <a:extLst>
              <a:ext uri="{FF2B5EF4-FFF2-40B4-BE49-F238E27FC236}">
                <a16:creationId xmlns:a16="http://schemas.microsoft.com/office/drawing/2014/main" id="{F277A6F3-8312-EE2F-0ABE-233CCB2BB63D}"/>
              </a:ext>
            </a:extLst>
          </p:cNvPr>
          <p:cNvSpPr>
            <a:spLocks noGrp="1"/>
          </p:cNvSpPr>
          <p:nvPr>
            <p:ph type="ftr" sz="quarter" idx="11"/>
          </p:nvPr>
        </p:nvSpPr>
        <p:spPr/>
        <p:txBody>
          <a:bodyPr/>
          <a:lstStyle/>
          <a:p>
            <a:r>
              <a:rPr lang="en-US"/>
              <a:t>UNCLASSIFIED</a:t>
            </a:r>
          </a:p>
        </p:txBody>
      </p:sp>
      <p:sp>
        <p:nvSpPr>
          <p:cNvPr id="6" name="Slide Number Placeholder 5">
            <a:extLst>
              <a:ext uri="{FF2B5EF4-FFF2-40B4-BE49-F238E27FC236}">
                <a16:creationId xmlns:a16="http://schemas.microsoft.com/office/drawing/2014/main" id="{CC3680F2-F5B2-C0A2-C7B0-8B776649CFE2}"/>
              </a:ext>
            </a:extLst>
          </p:cNvPr>
          <p:cNvSpPr>
            <a:spLocks noGrp="1"/>
          </p:cNvSpPr>
          <p:nvPr>
            <p:ph type="sldNum" sz="quarter" idx="12"/>
          </p:nvPr>
        </p:nvSpPr>
        <p:spPr>
          <a:xfrm>
            <a:off x="9154060" y="6356350"/>
            <a:ext cx="2578608" cy="365125"/>
          </a:xfrm>
        </p:spPr>
        <p:txBody>
          <a:bodyPr/>
          <a:lstStyle/>
          <a:p>
            <a:fld id="{92230763-09DA-4369-B759-4F3C13DCD774}" type="slidenum">
              <a:rPr lang="en-US" smtClean="0"/>
              <a:t>‹#›</a:t>
            </a:fld>
            <a:endParaRPr lang="en-US"/>
          </a:p>
        </p:txBody>
      </p:sp>
      <p:sp>
        <p:nvSpPr>
          <p:cNvPr id="9" name="Text Placeholder 8">
            <a:extLst>
              <a:ext uri="{FF2B5EF4-FFF2-40B4-BE49-F238E27FC236}">
                <a16:creationId xmlns:a16="http://schemas.microsoft.com/office/drawing/2014/main" id="{5E2E3D4E-97E5-1B13-8813-02F39CC40577}"/>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8" name="Text Placeholder 7">
            <a:extLst>
              <a:ext uri="{FF2B5EF4-FFF2-40B4-BE49-F238E27FC236}">
                <a16:creationId xmlns:a16="http://schemas.microsoft.com/office/drawing/2014/main" id="{428E7672-97FB-4261-56E1-576F8E74D5A2}"/>
              </a:ext>
            </a:extLst>
          </p:cNvPr>
          <p:cNvSpPr>
            <a:spLocks noGrp="1"/>
          </p:cNvSpPr>
          <p:nvPr>
            <p:ph type="body" sz="quarter" idx="15"/>
          </p:nvPr>
        </p:nvSpPr>
        <p:spPr>
          <a:xfrm>
            <a:off x="438912" y="2646342"/>
            <a:ext cx="3538728" cy="3429000"/>
          </a:xfrm>
        </p:spPr>
        <p:txBody>
          <a:bodyPr>
            <a:normAutofit/>
          </a:bodyPr>
          <a:lstStyle>
            <a:lvl1pPr>
              <a:defRPr sz="2400"/>
            </a:lvl1pPr>
          </a:lstStyle>
          <a:p>
            <a:pPr lvl="0"/>
            <a:r>
              <a:rPr lang="en-US"/>
              <a:t>Click to edit Master text styles</a:t>
            </a:r>
          </a:p>
        </p:txBody>
      </p:sp>
      <p:sp>
        <p:nvSpPr>
          <p:cNvPr id="3" name="Picture Placeholder 11">
            <a:extLst>
              <a:ext uri="{FF2B5EF4-FFF2-40B4-BE49-F238E27FC236}">
                <a16:creationId xmlns:a16="http://schemas.microsoft.com/office/drawing/2014/main" id="{9EC2CCC6-7B82-79E1-9FA0-FC9DE48DCB88}"/>
              </a:ext>
            </a:extLst>
          </p:cNvPr>
          <p:cNvSpPr>
            <a:spLocks noGrp="1"/>
          </p:cNvSpPr>
          <p:nvPr>
            <p:ph type="pic" sz="quarter" idx="16" hasCustomPrompt="1"/>
          </p:nvPr>
        </p:nvSpPr>
        <p:spPr>
          <a:xfrm>
            <a:off x="4434840" y="2642616"/>
            <a:ext cx="7315200" cy="3429000"/>
          </a:xfrm>
          <a:solidFill>
            <a:schemeClr val="tx1"/>
          </a:solidFill>
        </p:spPr>
        <p:txBody>
          <a:bodyPr anchor="ctr" anchorCtr="0"/>
          <a:lstStyle>
            <a:lvl1pPr marL="0" indent="0" algn="ctr">
              <a:buNone/>
              <a:defRPr>
                <a:solidFill>
                  <a:schemeClr val="bg1"/>
                </a:solidFill>
              </a:defRPr>
            </a:lvl1pPr>
          </a:lstStyle>
          <a:p>
            <a:r>
              <a:rPr lang="en-US"/>
              <a:t>GRAPHIC PLACEHOLDER</a:t>
            </a:r>
          </a:p>
        </p:txBody>
      </p:sp>
    </p:spTree>
    <p:extLst>
      <p:ext uri="{BB962C8B-B14F-4D97-AF65-F5344CB8AC3E}">
        <p14:creationId xmlns:p14="http://schemas.microsoft.com/office/powerpoint/2010/main" val="209770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phic Large Righ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2A609CC-C963-22EE-4680-2B61C50E79F0}"/>
              </a:ext>
            </a:extLst>
          </p:cNvPr>
          <p:cNvSpPr>
            <a:spLocks noGrp="1"/>
          </p:cNvSpPr>
          <p:nvPr>
            <p:ph type="dt" sz="half" idx="10"/>
          </p:nvPr>
        </p:nvSpPr>
        <p:spPr>
          <a:xfrm>
            <a:off x="503208" y="6356350"/>
            <a:ext cx="2534732" cy="365125"/>
          </a:xfrm>
        </p:spPr>
        <p:txBody>
          <a:bodyPr/>
          <a:lstStyle/>
          <a:p>
            <a:fld id="{CDF17356-DDAC-463D-8164-4E35BD9B730E}" type="datetime1">
              <a:rPr lang="en-US" smtClean="0"/>
              <a:t>4/16/2026</a:t>
            </a:fld>
            <a:endParaRPr lang="en-US" dirty="0"/>
          </a:p>
        </p:txBody>
      </p:sp>
      <p:sp>
        <p:nvSpPr>
          <p:cNvPr id="6" name="Footer Placeholder 5">
            <a:extLst>
              <a:ext uri="{FF2B5EF4-FFF2-40B4-BE49-F238E27FC236}">
                <a16:creationId xmlns:a16="http://schemas.microsoft.com/office/drawing/2014/main" id="{A36FDB8B-8907-0CA3-4AEF-7BC5E2ABE349}"/>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D2285658-A443-8E24-41A7-00C6F4B0A145}"/>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t>‹#›</a:t>
            </a:fld>
            <a:endParaRPr lang="en-US" dirty="0"/>
          </a:p>
        </p:txBody>
      </p:sp>
      <p:sp>
        <p:nvSpPr>
          <p:cNvPr id="8" name="Text Placeholder 7">
            <a:extLst>
              <a:ext uri="{FF2B5EF4-FFF2-40B4-BE49-F238E27FC236}">
                <a16:creationId xmlns:a16="http://schemas.microsoft.com/office/drawing/2014/main" id="{09A8B1F3-66ED-3D40-61F2-9193BE944B5A}"/>
              </a:ext>
            </a:extLst>
          </p:cNvPr>
          <p:cNvSpPr>
            <a:spLocks noGrp="1"/>
          </p:cNvSpPr>
          <p:nvPr>
            <p:ph type="body" sz="quarter" idx="13"/>
          </p:nvPr>
        </p:nvSpPr>
        <p:spPr>
          <a:xfrm>
            <a:off x="438912" y="1700784"/>
            <a:ext cx="353539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a:extLst>
              <a:ext uri="{FF2B5EF4-FFF2-40B4-BE49-F238E27FC236}">
                <a16:creationId xmlns:a16="http://schemas.microsoft.com/office/drawing/2014/main" id="{E58856A6-5826-A0EF-4451-6DF69A4D1935}"/>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12" name="Picture Placeholder 11">
            <a:extLst>
              <a:ext uri="{FF2B5EF4-FFF2-40B4-BE49-F238E27FC236}">
                <a16:creationId xmlns:a16="http://schemas.microsoft.com/office/drawing/2014/main" id="{3CFCD236-ACBA-1BAA-C05A-0D88AD70ABCD}"/>
              </a:ext>
            </a:extLst>
          </p:cNvPr>
          <p:cNvSpPr>
            <a:spLocks noGrp="1"/>
          </p:cNvSpPr>
          <p:nvPr>
            <p:ph type="pic" sz="quarter" idx="16" hasCustomPrompt="1"/>
          </p:nvPr>
        </p:nvSpPr>
        <p:spPr>
          <a:xfrm>
            <a:off x="4443984" y="1700784"/>
            <a:ext cx="7315200" cy="4343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13" name="Text Placeholder 10">
            <a:extLst>
              <a:ext uri="{FF2B5EF4-FFF2-40B4-BE49-F238E27FC236}">
                <a16:creationId xmlns:a16="http://schemas.microsoft.com/office/drawing/2014/main" id="{C953263A-4639-84C0-C3D8-4E58FC26278F}"/>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440098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phic Righ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317023-71B7-F37D-0787-3276518D120F}"/>
              </a:ext>
            </a:extLst>
          </p:cNvPr>
          <p:cNvSpPr>
            <a:spLocks noGrp="1"/>
          </p:cNvSpPr>
          <p:nvPr>
            <p:ph sz="half" idx="1" hasCustomPrompt="1"/>
          </p:nvPr>
        </p:nvSpPr>
        <p:spPr>
          <a:xfrm>
            <a:off x="438912" y="1700784"/>
            <a:ext cx="5394960" cy="4343400"/>
          </a:xfrm>
        </p:spPr>
        <p:txBody>
          <a:bodyPr/>
          <a:lstStyle>
            <a:lvl1pPr marL="228600" indent="-228600">
              <a:buFont typeface="Arial" panose="020B0604020202020204" pitchFamily="34" charset="0"/>
              <a:buChar char="•"/>
              <a:defRPr/>
            </a:lvl1pPr>
          </a:lstStyle>
          <a:p>
            <a:pPr lvl="0"/>
            <a:r>
              <a:rPr lang="en-US"/>
              <a:t>Click to edit text</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Picture Placeholder 11">
            <a:extLst>
              <a:ext uri="{FF2B5EF4-FFF2-40B4-BE49-F238E27FC236}">
                <a16:creationId xmlns:a16="http://schemas.microsoft.com/office/drawing/2014/main" id="{0C6A323F-73F7-2304-DE07-5C77F5C9555A}"/>
              </a:ext>
            </a:extLst>
          </p:cNvPr>
          <p:cNvSpPr>
            <a:spLocks noGrp="1"/>
          </p:cNvSpPr>
          <p:nvPr>
            <p:ph type="pic" sz="quarter" idx="16" hasCustomPrompt="1"/>
          </p:nvPr>
        </p:nvSpPr>
        <p:spPr>
          <a:xfrm>
            <a:off x="6272784" y="1700784"/>
            <a:ext cx="5486400" cy="4343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4" name="Text Placeholder 10">
            <a:extLst>
              <a:ext uri="{FF2B5EF4-FFF2-40B4-BE49-F238E27FC236}">
                <a16:creationId xmlns:a16="http://schemas.microsoft.com/office/drawing/2014/main" id="{B04871BA-F9AE-CDC7-52A3-EC1A2A23390C}"/>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741629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ize Graphic Mediu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317023-71B7-F37D-0787-3276518D120F}"/>
              </a:ext>
            </a:extLst>
          </p:cNvPr>
          <p:cNvSpPr>
            <a:spLocks noGrp="1"/>
          </p:cNvSpPr>
          <p:nvPr>
            <p:ph sz="half" idx="1" hasCustomPrompt="1"/>
          </p:nvPr>
        </p:nvSpPr>
        <p:spPr>
          <a:xfrm>
            <a:off x="438912" y="1700784"/>
            <a:ext cx="11319278" cy="867318"/>
          </a:xfrm>
        </p:spPr>
        <p:txBody>
          <a:bodyPr/>
          <a:lstStyle>
            <a:lvl1pPr marL="0" indent="0">
              <a:buNone/>
              <a:defRPr/>
            </a:lvl1pPr>
          </a:lstStyle>
          <a:p>
            <a:pPr lvl="0"/>
            <a:r>
              <a:rPr lang="en-US"/>
              <a:t>Click to edit text</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Picture Placeholder 11">
            <a:extLst>
              <a:ext uri="{FF2B5EF4-FFF2-40B4-BE49-F238E27FC236}">
                <a16:creationId xmlns:a16="http://schemas.microsoft.com/office/drawing/2014/main" id="{7264DBBB-5B10-087E-7120-3238DBAD09B1}"/>
              </a:ext>
            </a:extLst>
          </p:cNvPr>
          <p:cNvSpPr>
            <a:spLocks noGrp="1"/>
          </p:cNvSpPr>
          <p:nvPr>
            <p:ph type="pic" sz="quarter" idx="16" hasCustomPrompt="1"/>
          </p:nvPr>
        </p:nvSpPr>
        <p:spPr>
          <a:xfrm>
            <a:off x="438912" y="2752344"/>
            <a:ext cx="11320272" cy="329184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8" name="Text Placeholder 10">
            <a:extLst>
              <a:ext uri="{FF2B5EF4-FFF2-40B4-BE49-F238E27FC236}">
                <a16:creationId xmlns:a16="http://schemas.microsoft.com/office/drawing/2014/main" id="{A0ACEA95-F3DF-8618-38A4-BFA3ACCA4783}"/>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57415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ize Graphic">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Picture Placeholder 11">
            <a:extLst>
              <a:ext uri="{FF2B5EF4-FFF2-40B4-BE49-F238E27FC236}">
                <a16:creationId xmlns:a16="http://schemas.microsoft.com/office/drawing/2014/main" id="{D060EBA4-132C-A7E3-A83E-DE265CBC4C7C}"/>
              </a:ext>
            </a:extLst>
          </p:cNvPr>
          <p:cNvSpPr>
            <a:spLocks noGrp="1"/>
          </p:cNvSpPr>
          <p:nvPr>
            <p:ph type="pic" sz="quarter" idx="16" hasCustomPrompt="1"/>
          </p:nvPr>
        </p:nvSpPr>
        <p:spPr>
          <a:xfrm>
            <a:off x="438912" y="1700784"/>
            <a:ext cx="11320272" cy="4343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4" name="Text Placeholder 10">
            <a:extLst>
              <a:ext uri="{FF2B5EF4-FFF2-40B4-BE49-F238E27FC236}">
                <a16:creationId xmlns:a16="http://schemas.microsoft.com/office/drawing/2014/main" id="{8F23B25E-A73A-421A-2456-26F4525F0424}"/>
              </a:ext>
            </a:extLst>
          </p:cNvPr>
          <p:cNvSpPr>
            <a:spLocks noGrp="1"/>
          </p:cNvSpPr>
          <p:nvPr>
            <p:ph type="body" sz="quarter" idx="17"/>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148386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Graphics">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4BA3AC7C-F021-5DC7-91AC-747679518336}"/>
              </a:ext>
            </a:extLst>
          </p:cNvPr>
          <p:cNvSpPr>
            <a:spLocks noGrp="1"/>
          </p:cNvSpPr>
          <p:nvPr>
            <p:ph type="pic" sz="quarter" idx="16" hasCustomPrompt="1"/>
          </p:nvPr>
        </p:nvSpPr>
        <p:spPr>
          <a:xfrm>
            <a:off x="438912" y="1700784"/>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3" name="Picture Placeholder 11">
            <a:extLst>
              <a:ext uri="{FF2B5EF4-FFF2-40B4-BE49-F238E27FC236}">
                <a16:creationId xmlns:a16="http://schemas.microsoft.com/office/drawing/2014/main" id="{F5FAE5D9-AA18-3DE7-EBB5-0870BE6D321F}"/>
              </a:ext>
            </a:extLst>
          </p:cNvPr>
          <p:cNvSpPr>
            <a:spLocks noGrp="1"/>
          </p:cNvSpPr>
          <p:nvPr>
            <p:ph type="pic" sz="quarter" idx="17" hasCustomPrompt="1"/>
          </p:nvPr>
        </p:nvSpPr>
        <p:spPr>
          <a:xfrm>
            <a:off x="4489318" y="1700784"/>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4" name="Picture Placeholder 11">
            <a:extLst>
              <a:ext uri="{FF2B5EF4-FFF2-40B4-BE49-F238E27FC236}">
                <a16:creationId xmlns:a16="http://schemas.microsoft.com/office/drawing/2014/main" id="{755D38E3-A57E-BFBC-1216-21185E38651F}"/>
              </a:ext>
            </a:extLst>
          </p:cNvPr>
          <p:cNvSpPr>
            <a:spLocks noGrp="1"/>
          </p:cNvSpPr>
          <p:nvPr>
            <p:ph type="pic" sz="quarter" idx="18" hasCustomPrompt="1"/>
          </p:nvPr>
        </p:nvSpPr>
        <p:spPr>
          <a:xfrm>
            <a:off x="8560574" y="1700784"/>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8" name="Picture Placeholder 11">
            <a:extLst>
              <a:ext uri="{FF2B5EF4-FFF2-40B4-BE49-F238E27FC236}">
                <a16:creationId xmlns:a16="http://schemas.microsoft.com/office/drawing/2014/main" id="{CDD10D4F-493F-A155-DC43-64BA3A71A1A3}"/>
              </a:ext>
            </a:extLst>
          </p:cNvPr>
          <p:cNvSpPr>
            <a:spLocks noGrp="1"/>
          </p:cNvSpPr>
          <p:nvPr>
            <p:ph type="pic" sz="quarter" idx="19" hasCustomPrompt="1"/>
          </p:nvPr>
        </p:nvSpPr>
        <p:spPr>
          <a:xfrm>
            <a:off x="438912" y="3985749"/>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10" name="Picture Placeholder 11">
            <a:extLst>
              <a:ext uri="{FF2B5EF4-FFF2-40B4-BE49-F238E27FC236}">
                <a16:creationId xmlns:a16="http://schemas.microsoft.com/office/drawing/2014/main" id="{37319367-0AB0-B3CF-E362-0C3BCA9D0980}"/>
              </a:ext>
            </a:extLst>
          </p:cNvPr>
          <p:cNvSpPr>
            <a:spLocks noGrp="1"/>
          </p:cNvSpPr>
          <p:nvPr>
            <p:ph type="pic" sz="quarter" idx="20" hasCustomPrompt="1"/>
          </p:nvPr>
        </p:nvSpPr>
        <p:spPr>
          <a:xfrm>
            <a:off x="4489318" y="3985749"/>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11" name="Picture Placeholder 11">
            <a:extLst>
              <a:ext uri="{FF2B5EF4-FFF2-40B4-BE49-F238E27FC236}">
                <a16:creationId xmlns:a16="http://schemas.microsoft.com/office/drawing/2014/main" id="{9C492700-2D46-62A0-C52A-99FF4C302B4A}"/>
              </a:ext>
            </a:extLst>
          </p:cNvPr>
          <p:cNvSpPr>
            <a:spLocks noGrp="1"/>
          </p:cNvSpPr>
          <p:nvPr>
            <p:ph type="pic" sz="quarter" idx="21" hasCustomPrompt="1"/>
          </p:nvPr>
        </p:nvSpPr>
        <p:spPr>
          <a:xfrm>
            <a:off x="8558784" y="3985749"/>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13" name="Text Placeholder 10">
            <a:extLst>
              <a:ext uri="{FF2B5EF4-FFF2-40B4-BE49-F238E27FC236}">
                <a16:creationId xmlns:a16="http://schemas.microsoft.com/office/drawing/2014/main" id="{51D4AFA2-B314-C1A8-0466-79B46D922AA1}"/>
              </a:ext>
            </a:extLst>
          </p:cNvPr>
          <p:cNvSpPr>
            <a:spLocks noGrp="1"/>
          </p:cNvSpPr>
          <p:nvPr>
            <p:ph type="body" sz="quarter" idx="22"/>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4252683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Graphics">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F2889C3B-B742-4D9F-B0D9-B6931E6CFDEA}"/>
              </a:ext>
            </a:extLst>
          </p:cNvPr>
          <p:cNvSpPr>
            <a:spLocks noGrp="1"/>
          </p:cNvSpPr>
          <p:nvPr>
            <p:ph type="pic" sz="quarter" idx="16" hasCustomPrompt="1"/>
          </p:nvPr>
        </p:nvSpPr>
        <p:spPr>
          <a:xfrm>
            <a:off x="2507887" y="1700784"/>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4" name="Picture Placeholder 11">
            <a:extLst>
              <a:ext uri="{FF2B5EF4-FFF2-40B4-BE49-F238E27FC236}">
                <a16:creationId xmlns:a16="http://schemas.microsoft.com/office/drawing/2014/main" id="{F03A14BD-9FE4-6B90-DC2E-5DC92DED051F}"/>
              </a:ext>
            </a:extLst>
          </p:cNvPr>
          <p:cNvSpPr>
            <a:spLocks noGrp="1"/>
          </p:cNvSpPr>
          <p:nvPr>
            <p:ph type="pic" sz="quarter" idx="17" hasCustomPrompt="1"/>
          </p:nvPr>
        </p:nvSpPr>
        <p:spPr>
          <a:xfrm>
            <a:off x="6483713" y="1700784"/>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8" name="Picture Placeholder 11">
            <a:extLst>
              <a:ext uri="{FF2B5EF4-FFF2-40B4-BE49-F238E27FC236}">
                <a16:creationId xmlns:a16="http://schemas.microsoft.com/office/drawing/2014/main" id="{E13677E4-98E5-29D0-655F-912AA17D9D0C}"/>
              </a:ext>
            </a:extLst>
          </p:cNvPr>
          <p:cNvSpPr>
            <a:spLocks noGrp="1"/>
          </p:cNvSpPr>
          <p:nvPr>
            <p:ph type="pic" sz="quarter" idx="18" hasCustomPrompt="1"/>
          </p:nvPr>
        </p:nvSpPr>
        <p:spPr>
          <a:xfrm>
            <a:off x="2507887" y="3981211"/>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10" name="Picture Placeholder 11">
            <a:extLst>
              <a:ext uri="{FF2B5EF4-FFF2-40B4-BE49-F238E27FC236}">
                <a16:creationId xmlns:a16="http://schemas.microsoft.com/office/drawing/2014/main" id="{940365A4-E37E-EED9-7E38-B48320842236}"/>
              </a:ext>
            </a:extLst>
          </p:cNvPr>
          <p:cNvSpPr>
            <a:spLocks noGrp="1"/>
          </p:cNvSpPr>
          <p:nvPr>
            <p:ph type="pic" sz="quarter" idx="19" hasCustomPrompt="1"/>
          </p:nvPr>
        </p:nvSpPr>
        <p:spPr>
          <a:xfrm>
            <a:off x="6483713" y="3977640"/>
            <a:ext cx="3200400" cy="2057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userDrawn="1">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userDrawn="1">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userDrawn="1">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userDrawn="1">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2" name="Text Placeholder 10">
            <a:extLst>
              <a:ext uri="{FF2B5EF4-FFF2-40B4-BE49-F238E27FC236}">
                <a16:creationId xmlns:a16="http://schemas.microsoft.com/office/drawing/2014/main" id="{58A91402-2CF8-7C7E-7C45-A0B8A97C1428}"/>
              </a:ext>
            </a:extLst>
          </p:cNvPr>
          <p:cNvSpPr>
            <a:spLocks noGrp="1"/>
          </p:cNvSpPr>
          <p:nvPr>
            <p:ph type="body" sz="quarter" idx="20"/>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1246336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Graphics">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1DA054C-BDDC-DA72-3E1F-B2D035976497}"/>
              </a:ext>
            </a:extLst>
          </p:cNvPr>
          <p:cNvSpPr>
            <a:spLocks noGrp="1"/>
          </p:cNvSpPr>
          <p:nvPr>
            <p:ph type="pic" sz="quarter" idx="16" hasCustomPrompt="1"/>
          </p:nvPr>
        </p:nvSpPr>
        <p:spPr>
          <a:xfrm>
            <a:off x="438912" y="2842451"/>
            <a:ext cx="3200400" cy="3200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4" name="Picture Placeholder 11">
            <a:extLst>
              <a:ext uri="{FF2B5EF4-FFF2-40B4-BE49-F238E27FC236}">
                <a16:creationId xmlns:a16="http://schemas.microsoft.com/office/drawing/2014/main" id="{02845410-B205-E1C0-0D78-F6EF2C95BC83}"/>
              </a:ext>
            </a:extLst>
          </p:cNvPr>
          <p:cNvSpPr>
            <a:spLocks noGrp="1"/>
          </p:cNvSpPr>
          <p:nvPr>
            <p:ph type="pic" sz="quarter" idx="17" hasCustomPrompt="1"/>
          </p:nvPr>
        </p:nvSpPr>
        <p:spPr>
          <a:xfrm>
            <a:off x="4499743" y="2842451"/>
            <a:ext cx="3200400" cy="3200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8" name="Picture Placeholder 11">
            <a:extLst>
              <a:ext uri="{FF2B5EF4-FFF2-40B4-BE49-F238E27FC236}">
                <a16:creationId xmlns:a16="http://schemas.microsoft.com/office/drawing/2014/main" id="{D4004589-BD96-ED39-6474-60A51F26F2A3}"/>
              </a:ext>
            </a:extLst>
          </p:cNvPr>
          <p:cNvSpPr>
            <a:spLocks noGrp="1"/>
          </p:cNvSpPr>
          <p:nvPr>
            <p:ph type="pic" sz="quarter" idx="18" hasCustomPrompt="1"/>
          </p:nvPr>
        </p:nvSpPr>
        <p:spPr>
          <a:xfrm>
            <a:off x="8560574" y="2842451"/>
            <a:ext cx="3200400" cy="3200400"/>
          </a:xfrm>
          <a:solidFill>
            <a:schemeClr val="tx1"/>
          </a:solidFill>
        </p:spPr>
        <p:txBody>
          <a:bodyPr anchor="ctr" anchorCtr="0"/>
          <a:lstStyle>
            <a:lvl1pPr marL="0" indent="0" algn="ctr">
              <a:buNone/>
              <a:defRPr>
                <a:solidFill>
                  <a:schemeClr val="bg1"/>
                </a:solidFill>
              </a:defRPr>
            </a:lvl1pPr>
          </a:lstStyle>
          <a:p>
            <a:r>
              <a:rPr lang="en-US" dirty="0"/>
              <a:t>GRAPHIC PLACEHOLDER</a:t>
            </a:r>
          </a:p>
        </p:txBody>
      </p:sp>
      <p:sp>
        <p:nvSpPr>
          <p:cNvPr id="5" name="Date Placeholder 4">
            <a:extLst>
              <a:ext uri="{FF2B5EF4-FFF2-40B4-BE49-F238E27FC236}">
                <a16:creationId xmlns:a16="http://schemas.microsoft.com/office/drawing/2014/main" id="{993E7148-EEA4-711D-9724-90E0016D35D9}"/>
              </a:ext>
            </a:extLst>
          </p:cNvPr>
          <p:cNvSpPr>
            <a:spLocks noGrp="1"/>
          </p:cNvSpPr>
          <p:nvPr>
            <p:ph type="dt" sz="half" idx="10"/>
          </p:nvPr>
        </p:nvSpPr>
        <p:spPr>
          <a:xfrm>
            <a:off x="461738" y="6356350"/>
            <a:ext cx="2576201" cy="365125"/>
          </a:xfrm>
        </p:spPr>
        <p:txBody>
          <a:bodyPr/>
          <a:lstStyle/>
          <a:p>
            <a:fld id="{8CD541F0-25FC-4FBF-9272-63B1092686D5}" type="datetime1">
              <a:rPr lang="en-US" smtClean="0"/>
              <a:t>4/16/2026</a:t>
            </a:fld>
            <a:endParaRPr lang="en-US" dirty="0"/>
          </a:p>
        </p:txBody>
      </p:sp>
      <p:sp>
        <p:nvSpPr>
          <p:cNvPr id="6" name="Footer Placeholder 5">
            <a:extLst>
              <a:ext uri="{FF2B5EF4-FFF2-40B4-BE49-F238E27FC236}">
                <a16:creationId xmlns:a16="http://schemas.microsoft.com/office/drawing/2014/main" id="{8A0C02B6-8700-A26B-0FF6-85F592692A60}"/>
              </a:ext>
            </a:extLst>
          </p:cNvPr>
          <p:cNvSpPr>
            <a:spLocks noGrp="1"/>
          </p:cNvSpPr>
          <p:nvPr>
            <p:ph type="ftr" sz="quarter" idx="11"/>
          </p:nvPr>
        </p:nvSpPr>
        <p:spPr/>
        <p:txBody>
          <a:bodyPr/>
          <a:lstStyle/>
          <a:p>
            <a:r>
              <a:rPr lang="en-US" dirty="0"/>
              <a:t>UNCLASSIFIED</a:t>
            </a:r>
          </a:p>
        </p:txBody>
      </p:sp>
      <p:sp>
        <p:nvSpPr>
          <p:cNvPr id="7" name="Slide Number Placeholder 6">
            <a:extLst>
              <a:ext uri="{FF2B5EF4-FFF2-40B4-BE49-F238E27FC236}">
                <a16:creationId xmlns:a16="http://schemas.microsoft.com/office/drawing/2014/main" id="{5ED00C34-D30A-2C21-B4D5-EA15200D78C0}"/>
              </a:ext>
            </a:extLst>
          </p:cNvPr>
          <p:cNvSpPr>
            <a:spLocks noGrp="1"/>
          </p:cNvSpPr>
          <p:nvPr>
            <p:ph type="sldNum" sz="quarter" idx="12"/>
          </p:nvPr>
        </p:nvSpPr>
        <p:spPr>
          <a:xfrm>
            <a:off x="9154060" y="6356350"/>
            <a:ext cx="2532888" cy="365125"/>
          </a:xfrm>
        </p:spPr>
        <p:txBody>
          <a:bodyPr/>
          <a:lstStyle/>
          <a:p>
            <a:fld id="{92230763-09DA-4369-B759-4F3C13DCD774}" type="slidenum">
              <a:rPr lang="en-US" smtClean="0"/>
              <a:t>‹#›</a:t>
            </a:fld>
            <a:endParaRPr lang="en-US" dirty="0"/>
          </a:p>
        </p:txBody>
      </p:sp>
      <p:sp>
        <p:nvSpPr>
          <p:cNvPr id="9" name="Text Placeholder 8">
            <a:extLst>
              <a:ext uri="{FF2B5EF4-FFF2-40B4-BE49-F238E27FC236}">
                <a16:creationId xmlns:a16="http://schemas.microsoft.com/office/drawing/2014/main" id="{3B544037-4A3E-5E16-C442-2B26E7D10949}"/>
              </a:ext>
            </a:extLst>
          </p:cNvPr>
          <p:cNvSpPr>
            <a:spLocks noGrp="1"/>
          </p:cNvSpPr>
          <p:nvPr>
            <p:ph type="body" sz="quarter" idx="14" hasCustomPrompt="1"/>
          </p:nvPr>
        </p:nvSpPr>
        <p:spPr>
          <a:xfrm>
            <a:off x="0" y="258763"/>
            <a:ext cx="12192000" cy="215900"/>
          </a:xfrm>
        </p:spPr>
        <p:txBody>
          <a:bodyPr anchor="ctr" anchorCtr="0">
            <a:noAutofit/>
          </a:bodyPr>
          <a:lstStyle>
            <a:lvl1pPr marL="0" indent="0" algn="ctr">
              <a:buNone/>
              <a:defRPr sz="1200" b="1">
                <a:solidFill>
                  <a:srgbClr val="00293A"/>
                </a:solidFill>
              </a:defRPr>
            </a:lvl1pPr>
          </a:lstStyle>
          <a:p>
            <a:pPr lvl="0"/>
            <a:r>
              <a:rPr lang="en-US"/>
              <a:t>Click to edit the title</a:t>
            </a:r>
          </a:p>
        </p:txBody>
      </p:sp>
      <p:sp>
        <p:nvSpPr>
          <p:cNvPr id="3" name="Content Placeholder 2">
            <a:extLst>
              <a:ext uri="{FF2B5EF4-FFF2-40B4-BE49-F238E27FC236}">
                <a16:creationId xmlns:a16="http://schemas.microsoft.com/office/drawing/2014/main" id="{6A51D40A-9851-2740-4D12-B8C0A7D47CBB}"/>
              </a:ext>
            </a:extLst>
          </p:cNvPr>
          <p:cNvSpPr>
            <a:spLocks noGrp="1"/>
          </p:cNvSpPr>
          <p:nvPr>
            <p:ph sz="half" idx="1" hasCustomPrompt="1"/>
          </p:nvPr>
        </p:nvSpPr>
        <p:spPr>
          <a:xfrm>
            <a:off x="438912" y="1700784"/>
            <a:ext cx="11319278" cy="984050"/>
          </a:xfrm>
        </p:spPr>
        <p:txBody>
          <a:bodyPr/>
          <a:lstStyle>
            <a:lvl1pPr marL="0" indent="0">
              <a:buNone/>
              <a:defRPr/>
            </a:lvl1pPr>
          </a:lstStyle>
          <a:p>
            <a:pPr lvl="0"/>
            <a:r>
              <a:rPr lang="en-US"/>
              <a:t>Click to edit text</a:t>
            </a:r>
          </a:p>
        </p:txBody>
      </p:sp>
      <p:sp>
        <p:nvSpPr>
          <p:cNvPr id="11" name="Text Placeholder 10">
            <a:extLst>
              <a:ext uri="{FF2B5EF4-FFF2-40B4-BE49-F238E27FC236}">
                <a16:creationId xmlns:a16="http://schemas.microsoft.com/office/drawing/2014/main" id="{95804877-C65A-0223-EC50-2070B3C69F75}"/>
              </a:ext>
            </a:extLst>
          </p:cNvPr>
          <p:cNvSpPr>
            <a:spLocks noGrp="1"/>
          </p:cNvSpPr>
          <p:nvPr>
            <p:ph type="body" sz="quarter" idx="19"/>
          </p:nvPr>
        </p:nvSpPr>
        <p:spPr>
          <a:xfrm>
            <a:off x="2237225" y="640080"/>
            <a:ext cx="7600112" cy="704088"/>
          </a:xfrm>
        </p:spPr>
        <p:txBody>
          <a:bodyPr>
            <a:noAutofit/>
          </a:bodyPr>
          <a:lstStyle>
            <a:lvl1pPr marL="0" indent="0">
              <a:lnSpc>
                <a:spcPct val="100000"/>
              </a:lnSpc>
              <a:spcBef>
                <a:spcPts val="0"/>
              </a:spcBef>
              <a:buNone/>
              <a:defRPr sz="2000"/>
            </a:lvl1pPr>
            <a:lvl2pPr marL="457200" indent="0">
              <a:buNone/>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3025821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2A39"/>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3EC834D-D658-8117-5863-70D830E979A7}"/>
              </a:ext>
            </a:extLst>
          </p:cNvPr>
          <p:cNvSpPr/>
          <p:nvPr userDrawn="1"/>
        </p:nvSpPr>
        <p:spPr>
          <a:xfrm>
            <a:off x="-11332" y="-12274"/>
            <a:ext cx="12203331" cy="1235318"/>
          </a:xfrm>
          <a:prstGeom prst="rect">
            <a:avLst/>
          </a:prstGeom>
          <a:solidFill>
            <a:srgbClr val="797979">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F3F2"/>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FAE4EA0-B963-BF0E-BB68-E43AB91393B7}"/>
              </a:ext>
            </a:extLst>
          </p:cNvPr>
          <p:cNvSpPr/>
          <p:nvPr userDrawn="1"/>
        </p:nvSpPr>
        <p:spPr>
          <a:xfrm>
            <a:off x="-15498" y="256741"/>
            <a:ext cx="11978898" cy="1235318"/>
          </a:xfrm>
          <a:prstGeom prst="rect">
            <a:avLst/>
          </a:prstGeom>
          <a:solidFill>
            <a:srgbClr val="E8B00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F3F2"/>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01A57CE-1B7B-CE25-62B4-6CB0FA5F554D}"/>
              </a:ext>
            </a:extLst>
          </p:cNvPr>
          <p:cNvSpPr/>
          <p:nvPr userDrawn="1"/>
        </p:nvSpPr>
        <p:spPr>
          <a:xfrm>
            <a:off x="183552" y="447039"/>
            <a:ext cx="12008448" cy="1149199"/>
          </a:xfrm>
          <a:prstGeom prst="rect">
            <a:avLst/>
          </a:prstGeom>
          <a:solidFill>
            <a:srgbClr val="022A3A"/>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3F3F2"/>
              </a:solidFill>
              <a:effectLst/>
              <a:uLnTx/>
              <a:uFillTx/>
              <a:latin typeface="Calibri" panose="020F0502020204030204"/>
              <a:ea typeface="+mn-ea"/>
              <a:cs typeface="+mn-cs"/>
            </a:endParaRPr>
          </a:p>
        </p:txBody>
      </p:sp>
      <p:sp>
        <p:nvSpPr>
          <p:cNvPr id="23" name="Freeform: Shape 15">
            <a:extLst>
              <a:ext uri="{FF2B5EF4-FFF2-40B4-BE49-F238E27FC236}">
                <a16:creationId xmlns:a16="http://schemas.microsoft.com/office/drawing/2014/main" id="{35CA781A-BF92-CF78-C79E-8B33F652DF12}"/>
              </a:ext>
            </a:extLst>
          </p:cNvPr>
          <p:cNvSpPr/>
          <p:nvPr userDrawn="1"/>
        </p:nvSpPr>
        <p:spPr>
          <a:xfrm>
            <a:off x="10648950" y="652377"/>
            <a:ext cx="1539875" cy="658477"/>
          </a:xfrm>
          <a:custGeom>
            <a:avLst/>
            <a:gdLst>
              <a:gd name="connsiteX0" fmla="*/ 1539875 w 1539875"/>
              <a:gd name="connsiteY0" fmla="*/ 0 h 746125"/>
              <a:gd name="connsiteX1" fmla="*/ 1539875 w 1539875"/>
              <a:gd name="connsiteY1" fmla="*/ 720725 h 746125"/>
              <a:gd name="connsiteX2" fmla="*/ 0 w 1539875"/>
              <a:gd name="connsiteY2" fmla="*/ 746125 h 746125"/>
              <a:gd name="connsiteX3" fmla="*/ 266700 w 1539875"/>
              <a:gd name="connsiteY3" fmla="*/ 22225 h 746125"/>
              <a:gd name="connsiteX4" fmla="*/ 1539875 w 1539875"/>
              <a:gd name="connsiteY4" fmla="*/ 0 h 746125"/>
              <a:gd name="connsiteX0" fmla="*/ 1539875 w 1539875"/>
              <a:gd name="connsiteY0" fmla="*/ 6350 h 752475"/>
              <a:gd name="connsiteX1" fmla="*/ 1539875 w 1539875"/>
              <a:gd name="connsiteY1" fmla="*/ 727075 h 752475"/>
              <a:gd name="connsiteX2" fmla="*/ 0 w 1539875"/>
              <a:gd name="connsiteY2" fmla="*/ 752475 h 752475"/>
              <a:gd name="connsiteX3" fmla="*/ 301625 w 1539875"/>
              <a:gd name="connsiteY3" fmla="*/ 0 h 752475"/>
              <a:gd name="connsiteX4" fmla="*/ 1539875 w 1539875"/>
              <a:gd name="connsiteY4" fmla="*/ 6350 h 752475"/>
              <a:gd name="connsiteX0" fmla="*/ 1539875 w 1539875"/>
              <a:gd name="connsiteY0" fmla="*/ 6350 h 758825"/>
              <a:gd name="connsiteX1" fmla="*/ 1539875 w 1539875"/>
              <a:gd name="connsiteY1" fmla="*/ 758825 h 758825"/>
              <a:gd name="connsiteX2" fmla="*/ 0 w 1539875"/>
              <a:gd name="connsiteY2" fmla="*/ 752475 h 758825"/>
              <a:gd name="connsiteX3" fmla="*/ 301625 w 1539875"/>
              <a:gd name="connsiteY3" fmla="*/ 0 h 758825"/>
              <a:gd name="connsiteX4" fmla="*/ 1539875 w 1539875"/>
              <a:gd name="connsiteY4" fmla="*/ 635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875" h="758825">
                <a:moveTo>
                  <a:pt x="1539875" y="6350"/>
                </a:moveTo>
                <a:lnTo>
                  <a:pt x="1539875" y="758825"/>
                </a:lnTo>
                <a:lnTo>
                  <a:pt x="0" y="752475"/>
                </a:lnTo>
                <a:lnTo>
                  <a:pt x="301625" y="0"/>
                </a:lnTo>
                <a:lnTo>
                  <a:pt x="1539875" y="6350"/>
                </a:lnTo>
                <a:close/>
              </a:path>
            </a:pathLst>
          </a:cu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24" name="Picture 23" descr="Logo&#10;&#10;Description automatically generated">
            <a:extLst>
              <a:ext uri="{FF2B5EF4-FFF2-40B4-BE49-F238E27FC236}">
                <a16:creationId xmlns:a16="http://schemas.microsoft.com/office/drawing/2014/main" id="{81F2E618-09B2-E165-F847-B8B52F5A53CD}"/>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11117603" y="579437"/>
            <a:ext cx="819873" cy="819873"/>
          </a:xfrm>
          <a:prstGeom prst="rect">
            <a:avLst/>
          </a:prstGeom>
          <a:effectLst/>
        </p:spPr>
      </p:pic>
      <p:sp>
        <p:nvSpPr>
          <p:cNvPr id="25" name="Freeform: Shape 16">
            <a:extLst>
              <a:ext uri="{FF2B5EF4-FFF2-40B4-BE49-F238E27FC236}">
                <a16:creationId xmlns:a16="http://schemas.microsoft.com/office/drawing/2014/main" id="{269FBBF5-A003-AB1A-BC9A-82B297EC4BBA}"/>
              </a:ext>
            </a:extLst>
          </p:cNvPr>
          <p:cNvSpPr/>
          <p:nvPr userDrawn="1"/>
        </p:nvSpPr>
        <p:spPr>
          <a:xfrm>
            <a:off x="10274302" y="652377"/>
            <a:ext cx="609600" cy="658477"/>
          </a:xfrm>
          <a:custGeom>
            <a:avLst/>
            <a:gdLst>
              <a:gd name="connsiteX0" fmla="*/ 1539875 w 1539875"/>
              <a:gd name="connsiteY0" fmla="*/ 0 h 746125"/>
              <a:gd name="connsiteX1" fmla="*/ 1539875 w 1539875"/>
              <a:gd name="connsiteY1" fmla="*/ 720725 h 746125"/>
              <a:gd name="connsiteX2" fmla="*/ 0 w 1539875"/>
              <a:gd name="connsiteY2" fmla="*/ 746125 h 746125"/>
              <a:gd name="connsiteX3" fmla="*/ 266700 w 1539875"/>
              <a:gd name="connsiteY3" fmla="*/ 22225 h 746125"/>
              <a:gd name="connsiteX4" fmla="*/ 1539875 w 1539875"/>
              <a:gd name="connsiteY4" fmla="*/ 0 h 746125"/>
              <a:gd name="connsiteX0" fmla="*/ 1539875 w 1539875"/>
              <a:gd name="connsiteY0" fmla="*/ 6350 h 752475"/>
              <a:gd name="connsiteX1" fmla="*/ 1539875 w 1539875"/>
              <a:gd name="connsiteY1" fmla="*/ 727075 h 752475"/>
              <a:gd name="connsiteX2" fmla="*/ 0 w 1539875"/>
              <a:gd name="connsiteY2" fmla="*/ 752475 h 752475"/>
              <a:gd name="connsiteX3" fmla="*/ 301625 w 1539875"/>
              <a:gd name="connsiteY3" fmla="*/ 0 h 752475"/>
              <a:gd name="connsiteX4" fmla="*/ 1539875 w 1539875"/>
              <a:gd name="connsiteY4" fmla="*/ 6350 h 752475"/>
              <a:gd name="connsiteX0" fmla="*/ 1539875 w 1539875"/>
              <a:gd name="connsiteY0" fmla="*/ 6350 h 758825"/>
              <a:gd name="connsiteX1" fmla="*/ 1539875 w 1539875"/>
              <a:gd name="connsiteY1" fmla="*/ 758825 h 758825"/>
              <a:gd name="connsiteX2" fmla="*/ 0 w 1539875"/>
              <a:gd name="connsiteY2" fmla="*/ 752475 h 758825"/>
              <a:gd name="connsiteX3" fmla="*/ 301625 w 1539875"/>
              <a:gd name="connsiteY3" fmla="*/ 0 h 758825"/>
              <a:gd name="connsiteX4" fmla="*/ 1539875 w 1539875"/>
              <a:gd name="connsiteY4" fmla="*/ 6350 h 758825"/>
              <a:gd name="connsiteX0" fmla="*/ 1860550 w 1860550"/>
              <a:gd name="connsiteY0" fmla="*/ 0 h 758825"/>
              <a:gd name="connsiteX1" fmla="*/ 1539875 w 1860550"/>
              <a:gd name="connsiteY1" fmla="*/ 758825 h 758825"/>
              <a:gd name="connsiteX2" fmla="*/ 0 w 1860550"/>
              <a:gd name="connsiteY2" fmla="*/ 752475 h 758825"/>
              <a:gd name="connsiteX3" fmla="*/ 301625 w 1860550"/>
              <a:gd name="connsiteY3" fmla="*/ 0 h 758825"/>
              <a:gd name="connsiteX4" fmla="*/ 1860550 w 1860550"/>
              <a:gd name="connsiteY4" fmla="*/ 0 h 758825"/>
              <a:gd name="connsiteX0" fmla="*/ 1790700 w 1790700"/>
              <a:gd name="connsiteY0" fmla="*/ 0 h 758825"/>
              <a:gd name="connsiteX1" fmla="*/ 1539875 w 1790700"/>
              <a:gd name="connsiteY1" fmla="*/ 758825 h 758825"/>
              <a:gd name="connsiteX2" fmla="*/ 0 w 1790700"/>
              <a:gd name="connsiteY2" fmla="*/ 752475 h 758825"/>
              <a:gd name="connsiteX3" fmla="*/ 301625 w 1790700"/>
              <a:gd name="connsiteY3" fmla="*/ 0 h 758825"/>
              <a:gd name="connsiteX4" fmla="*/ 1790700 w 1790700"/>
              <a:gd name="connsiteY4" fmla="*/ 0 h 758825"/>
              <a:gd name="connsiteX0" fmla="*/ 1790700 w 1790700"/>
              <a:gd name="connsiteY0" fmla="*/ 0 h 755650"/>
              <a:gd name="connsiteX1" fmla="*/ 1508125 w 1790700"/>
              <a:gd name="connsiteY1" fmla="*/ 755650 h 755650"/>
              <a:gd name="connsiteX2" fmla="*/ 0 w 1790700"/>
              <a:gd name="connsiteY2" fmla="*/ 752475 h 755650"/>
              <a:gd name="connsiteX3" fmla="*/ 301625 w 1790700"/>
              <a:gd name="connsiteY3" fmla="*/ 0 h 755650"/>
              <a:gd name="connsiteX4" fmla="*/ 1790700 w 17907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301625 w 1803400"/>
              <a:gd name="connsiteY3" fmla="*/ 0 h 755650"/>
              <a:gd name="connsiteX4" fmla="*/ 1803400 w 18034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1270000 w 1803400"/>
              <a:gd name="connsiteY3" fmla="*/ 12700 h 755650"/>
              <a:gd name="connsiteX4" fmla="*/ 1803400 w 1803400"/>
              <a:gd name="connsiteY4" fmla="*/ 0 h 755650"/>
              <a:gd name="connsiteX0" fmla="*/ 841375 w 841375"/>
              <a:gd name="connsiteY0" fmla="*/ 0 h 758825"/>
              <a:gd name="connsiteX1" fmla="*/ 546100 w 841375"/>
              <a:gd name="connsiteY1" fmla="*/ 755650 h 758825"/>
              <a:gd name="connsiteX2" fmla="*/ 0 w 841375"/>
              <a:gd name="connsiteY2" fmla="*/ 758825 h 758825"/>
              <a:gd name="connsiteX3" fmla="*/ 307975 w 841375"/>
              <a:gd name="connsiteY3" fmla="*/ 12700 h 758825"/>
              <a:gd name="connsiteX4" fmla="*/ 841375 w 841375"/>
              <a:gd name="connsiteY4" fmla="*/ 0 h 758825"/>
              <a:gd name="connsiteX0" fmla="*/ 841375 w 841375"/>
              <a:gd name="connsiteY0" fmla="*/ 0 h 758825"/>
              <a:gd name="connsiteX1" fmla="*/ 546100 w 841375"/>
              <a:gd name="connsiteY1" fmla="*/ 755650 h 758825"/>
              <a:gd name="connsiteX2" fmla="*/ 0 w 841375"/>
              <a:gd name="connsiteY2" fmla="*/ 758825 h 758825"/>
              <a:gd name="connsiteX3" fmla="*/ 530225 w 841375"/>
              <a:gd name="connsiteY3" fmla="*/ 0 h 758825"/>
              <a:gd name="connsiteX4" fmla="*/ 841375 w 841375"/>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298450 w 609600"/>
              <a:gd name="connsiteY3" fmla="*/ 0 h 758825"/>
              <a:gd name="connsiteX4" fmla="*/ 609600 w 609600"/>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317500 w 609600"/>
              <a:gd name="connsiteY3" fmla="*/ 0 h 758825"/>
              <a:gd name="connsiteX4" fmla="*/ 609600 w 609600"/>
              <a:gd name="connsiteY4" fmla="*/ 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758825">
                <a:moveTo>
                  <a:pt x="609600" y="0"/>
                </a:moveTo>
                <a:lnTo>
                  <a:pt x="314325" y="755650"/>
                </a:lnTo>
                <a:lnTo>
                  <a:pt x="0" y="758825"/>
                </a:lnTo>
                <a:lnTo>
                  <a:pt x="317500" y="0"/>
                </a:lnTo>
                <a:lnTo>
                  <a:pt x="609600" y="0"/>
                </a:lnTo>
                <a:close/>
              </a:path>
            </a:pathLst>
          </a:cu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Freeform: Shape 19">
            <a:extLst>
              <a:ext uri="{FF2B5EF4-FFF2-40B4-BE49-F238E27FC236}">
                <a16:creationId xmlns:a16="http://schemas.microsoft.com/office/drawing/2014/main" id="{F121DC3F-8512-AE97-6B3E-A1997A1C90C3}"/>
              </a:ext>
            </a:extLst>
          </p:cNvPr>
          <p:cNvSpPr/>
          <p:nvPr userDrawn="1"/>
        </p:nvSpPr>
        <p:spPr>
          <a:xfrm>
            <a:off x="10058402" y="652378"/>
            <a:ext cx="473073" cy="666661"/>
          </a:xfrm>
          <a:custGeom>
            <a:avLst/>
            <a:gdLst>
              <a:gd name="connsiteX0" fmla="*/ 1539875 w 1539875"/>
              <a:gd name="connsiteY0" fmla="*/ 0 h 746125"/>
              <a:gd name="connsiteX1" fmla="*/ 1539875 w 1539875"/>
              <a:gd name="connsiteY1" fmla="*/ 720725 h 746125"/>
              <a:gd name="connsiteX2" fmla="*/ 0 w 1539875"/>
              <a:gd name="connsiteY2" fmla="*/ 746125 h 746125"/>
              <a:gd name="connsiteX3" fmla="*/ 266700 w 1539875"/>
              <a:gd name="connsiteY3" fmla="*/ 22225 h 746125"/>
              <a:gd name="connsiteX4" fmla="*/ 1539875 w 1539875"/>
              <a:gd name="connsiteY4" fmla="*/ 0 h 746125"/>
              <a:gd name="connsiteX0" fmla="*/ 1539875 w 1539875"/>
              <a:gd name="connsiteY0" fmla="*/ 6350 h 752475"/>
              <a:gd name="connsiteX1" fmla="*/ 1539875 w 1539875"/>
              <a:gd name="connsiteY1" fmla="*/ 727075 h 752475"/>
              <a:gd name="connsiteX2" fmla="*/ 0 w 1539875"/>
              <a:gd name="connsiteY2" fmla="*/ 752475 h 752475"/>
              <a:gd name="connsiteX3" fmla="*/ 301625 w 1539875"/>
              <a:gd name="connsiteY3" fmla="*/ 0 h 752475"/>
              <a:gd name="connsiteX4" fmla="*/ 1539875 w 1539875"/>
              <a:gd name="connsiteY4" fmla="*/ 6350 h 752475"/>
              <a:gd name="connsiteX0" fmla="*/ 1539875 w 1539875"/>
              <a:gd name="connsiteY0" fmla="*/ 6350 h 758825"/>
              <a:gd name="connsiteX1" fmla="*/ 1539875 w 1539875"/>
              <a:gd name="connsiteY1" fmla="*/ 758825 h 758825"/>
              <a:gd name="connsiteX2" fmla="*/ 0 w 1539875"/>
              <a:gd name="connsiteY2" fmla="*/ 752475 h 758825"/>
              <a:gd name="connsiteX3" fmla="*/ 301625 w 1539875"/>
              <a:gd name="connsiteY3" fmla="*/ 0 h 758825"/>
              <a:gd name="connsiteX4" fmla="*/ 1539875 w 1539875"/>
              <a:gd name="connsiteY4" fmla="*/ 6350 h 758825"/>
              <a:gd name="connsiteX0" fmla="*/ 1860550 w 1860550"/>
              <a:gd name="connsiteY0" fmla="*/ 0 h 758825"/>
              <a:gd name="connsiteX1" fmla="*/ 1539875 w 1860550"/>
              <a:gd name="connsiteY1" fmla="*/ 758825 h 758825"/>
              <a:gd name="connsiteX2" fmla="*/ 0 w 1860550"/>
              <a:gd name="connsiteY2" fmla="*/ 752475 h 758825"/>
              <a:gd name="connsiteX3" fmla="*/ 301625 w 1860550"/>
              <a:gd name="connsiteY3" fmla="*/ 0 h 758825"/>
              <a:gd name="connsiteX4" fmla="*/ 1860550 w 1860550"/>
              <a:gd name="connsiteY4" fmla="*/ 0 h 758825"/>
              <a:gd name="connsiteX0" fmla="*/ 1790700 w 1790700"/>
              <a:gd name="connsiteY0" fmla="*/ 0 h 758825"/>
              <a:gd name="connsiteX1" fmla="*/ 1539875 w 1790700"/>
              <a:gd name="connsiteY1" fmla="*/ 758825 h 758825"/>
              <a:gd name="connsiteX2" fmla="*/ 0 w 1790700"/>
              <a:gd name="connsiteY2" fmla="*/ 752475 h 758825"/>
              <a:gd name="connsiteX3" fmla="*/ 301625 w 1790700"/>
              <a:gd name="connsiteY3" fmla="*/ 0 h 758825"/>
              <a:gd name="connsiteX4" fmla="*/ 1790700 w 1790700"/>
              <a:gd name="connsiteY4" fmla="*/ 0 h 758825"/>
              <a:gd name="connsiteX0" fmla="*/ 1790700 w 1790700"/>
              <a:gd name="connsiteY0" fmla="*/ 0 h 755650"/>
              <a:gd name="connsiteX1" fmla="*/ 1508125 w 1790700"/>
              <a:gd name="connsiteY1" fmla="*/ 755650 h 755650"/>
              <a:gd name="connsiteX2" fmla="*/ 0 w 1790700"/>
              <a:gd name="connsiteY2" fmla="*/ 752475 h 755650"/>
              <a:gd name="connsiteX3" fmla="*/ 301625 w 1790700"/>
              <a:gd name="connsiteY3" fmla="*/ 0 h 755650"/>
              <a:gd name="connsiteX4" fmla="*/ 1790700 w 17907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301625 w 1803400"/>
              <a:gd name="connsiteY3" fmla="*/ 0 h 755650"/>
              <a:gd name="connsiteX4" fmla="*/ 1803400 w 1803400"/>
              <a:gd name="connsiteY4" fmla="*/ 0 h 755650"/>
              <a:gd name="connsiteX0" fmla="*/ 1803400 w 1803400"/>
              <a:gd name="connsiteY0" fmla="*/ 0 h 755650"/>
              <a:gd name="connsiteX1" fmla="*/ 1508125 w 1803400"/>
              <a:gd name="connsiteY1" fmla="*/ 755650 h 755650"/>
              <a:gd name="connsiteX2" fmla="*/ 0 w 1803400"/>
              <a:gd name="connsiteY2" fmla="*/ 752475 h 755650"/>
              <a:gd name="connsiteX3" fmla="*/ 1270000 w 1803400"/>
              <a:gd name="connsiteY3" fmla="*/ 12700 h 755650"/>
              <a:gd name="connsiteX4" fmla="*/ 1803400 w 1803400"/>
              <a:gd name="connsiteY4" fmla="*/ 0 h 755650"/>
              <a:gd name="connsiteX0" fmla="*/ 841375 w 841375"/>
              <a:gd name="connsiteY0" fmla="*/ 0 h 758825"/>
              <a:gd name="connsiteX1" fmla="*/ 546100 w 841375"/>
              <a:gd name="connsiteY1" fmla="*/ 755650 h 758825"/>
              <a:gd name="connsiteX2" fmla="*/ 0 w 841375"/>
              <a:gd name="connsiteY2" fmla="*/ 758825 h 758825"/>
              <a:gd name="connsiteX3" fmla="*/ 307975 w 841375"/>
              <a:gd name="connsiteY3" fmla="*/ 12700 h 758825"/>
              <a:gd name="connsiteX4" fmla="*/ 841375 w 841375"/>
              <a:gd name="connsiteY4" fmla="*/ 0 h 758825"/>
              <a:gd name="connsiteX0" fmla="*/ 841375 w 841375"/>
              <a:gd name="connsiteY0" fmla="*/ 0 h 758825"/>
              <a:gd name="connsiteX1" fmla="*/ 546100 w 841375"/>
              <a:gd name="connsiteY1" fmla="*/ 755650 h 758825"/>
              <a:gd name="connsiteX2" fmla="*/ 0 w 841375"/>
              <a:gd name="connsiteY2" fmla="*/ 758825 h 758825"/>
              <a:gd name="connsiteX3" fmla="*/ 530225 w 841375"/>
              <a:gd name="connsiteY3" fmla="*/ 0 h 758825"/>
              <a:gd name="connsiteX4" fmla="*/ 841375 w 841375"/>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298450 w 609600"/>
              <a:gd name="connsiteY3" fmla="*/ 0 h 758825"/>
              <a:gd name="connsiteX4" fmla="*/ 609600 w 609600"/>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317500 w 609600"/>
              <a:gd name="connsiteY3" fmla="*/ 0 h 758825"/>
              <a:gd name="connsiteX4" fmla="*/ 609600 w 609600"/>
              <a:gd name="connsiteY4" fmla="*/ 0 h 758825"/>
              <a:gd name="connsiteX0" fmla="*/ 609600 w 609600"/>
              <a:gd name="connsiteY0" fmla="*/ 0 h 758825"/>
              <a:gd name="connsiteX1" fmla="*/ 314325 w 609600"/>
              <a:gd name="connsiteY1" fmla="*/ 755650 h 758825"/>
              <a:gd name="connsiteX2" fmla="*/ 0 w 609600"/>
              <a:gd name="connsiteY2" fmla="*/ 758825 h 758825"/>
              <a:gd name="connsiteX3" fmla="*/ 425450 w 609600"/>
              <a:gd name="connsiteY3" fmla="*/ 0 h 758825"/>
              <a:gd name="connsiteX4" fmla="*/ 609600 w 609600"/>
              <a:gd name="connsiteY4" fmla="*/ 0 h 758825"/>
              <a:gd name="connsiteX0" fmla="*/ 444500 w 444500"/>
              <a:gd name="connsiteY0" fmla="*/ 0 h 755650"/>
              <a:gd name="connsiteX1" fmla="*/ 149225 w 444500"/>
              <a:gd name="connsiteY1" fmla="*/ 755650 h 755650"/>
              <a:gd name="connsiteX2" fmla="*/ 0 w 444500"/>
              <a:gd name="connsiteY2" fmla="*/ 752475 h 755650"/>
              <a:gd name="connsiteX3" fmla="*/ 260350 w 444500"/>
              <a:gd name="connsiteY3" fmla="*/ 0 h 755650"/>
              <a:gd name="connsiteX4" fmla="*/ 444500 w 444500"/>
              <a:gd name="connsiteY4" fmla="*/ 0 h 755650"/>
              <a:gd name="connsiteX0" fmla="*/ 444500 w 444500"/>
              <a:gd name="connsiteY0" fmla="*/ 0 h 755650"/>
              <a:gd name="connsiteX1" fmla="*/ 149225 w 444500"/>
              <a:gd name="connsiteY1" fmla="*/ 755650 h 755650"/>
              <a:gd name="connsiteX2" fmla="*/ 0 w 444500"/>
              <a:gd name="connsiteY2" fmla="*/ 752475 h 755650"/>
              <a:gd name="connsiteX3" fmla="*/ 307975 w 444500"/>
              <a:gd name="connsiteY3" fmla="*/ 0 h 755650"/>
              <a:gd name="connsiteX4" fmla="*/ 444500 w 444500"/>
              <a:gd name="connsiteY4" fmla="*/ 0 h 755650"/>
              <a:gd name="connsiteX0" fmla="*/ 441325 w 441325"/>
              <a:gd name="connsiteY0" fmla="*/ 0 h 758825"/>
              <a:gd name="connsiteX1" fmla="*/ 146050 w 441325"/>
              <a:gd name="connsiteY1" fmla="*/ 755650 h 758825"/>
              <a:gd name="connsiteX2" fmla="*/ 0 w 441325"/>
              <a:gd name="connsiteY2" fmla="*/ 758825 h 758825"/>
              <a:gd name="connsiteX3" fmla="*/ 304800 w 441325"/>
              <a:gd name="connsiteY3" fmla="*/ 0 h 758825"/>
              <a:gd name="connsiteX4" fmla="*/ 441325 w 441325"/>
              <a:gd name="connsiteY4" fmla="*/ 0 h 75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325" h="758825">
                <a:moveTo>
                  <a:pt x="441325" y="0"/>
                </a:moveTo>
                <a:lnTo>
                  <a:pt x="146050" y="755650"/>
                </a:lnTo>
                <a:lnTo>
                  <a:pt x="0" y="758825"/>
                </a:lnTo>
                <a:lnTo>
                  <a:pt x="304800" y="0"/>
                </a:lnTo>
                <a:lnTo>
                  <a:pt x="441325" y="0"/>
                </a:lnTo>
                <a:close/>
              </a:path>
            </a:pathLst>
          </a:custGeom>
          <a:solidFill>
            <a:srgbClr val="E8B0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7" name="Action Button: Blank 8">
            <a:hlinkClick r:id="" action="ppaction://hlinkshowjump?jump=lastslide" highlightClick="1"/>
            <a:extLst>
              <a:ext uri="{FF2B5EF4-FFF2-40B4-BE49-F238E27FC236}">
                <a16:creationId xmlns:a16="http://schemas.microsoft.com/office/drawing/2014/main" id="{D76BE2E3-F6AD-22A4-1365-6EC8FC2020B8}"/>
              </a:ext>
            </a:extLst>
          </p:cNvPr>
          <p:cNvSpPr/>
          <p:nvPr userDrawn="1"/>
        </p:nvSpPr>
        <p:spPr>
          <a:xfrm>
            <a:off x="11215269" y="247019"/>
            <a:ext cx="752343" cy="218166"/>
          </a:xfrm>
          <a:prstGeom prst="actionButtonBlank">
            <a:avLst/>
          </a:prstGeom>
          <a:solidFill>
            <a:srgbClr val="0029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100" dirty="0"/>
              <a:t>Glossary</a:t>
            </a:r>
          </a:p>
        </p:txBody>
      </p:sp>
      <p:pic>
        <p:nvPicPr>
          <p:cNvPr id="28" name="Picture 27" descr="Text&#10;&#10;AI-generated content may be incorrect.">
            <a:extLst>
              <a:ext uri="{FF2B5EF4-FFF2-40B4-BE49-F238E27FC236}">
                <a16:creationId xmlns:a16="http://schemas.microsoft.com/office/drawing/2014/main" id="{587EF9F2-42C6-DDF7-D5E3-A8A26125FD13}"/>
              </a:ext>
            </a:extLst>
          </p:cNvPr>
          <p:cNvPicPr>
            <a:picLocks noChangeAspect="1"/>
          </p:cNvPicPr>
          <p:nvPr userDrawn="1"/>
        </p:nvPicPr>
        <p:blipFill>
          <a:blip r:embed="rId24"/>
          <a:stretch>
            <a:fillRect/>
          </a:stretch>
        </p:blipFill>
        <p:spPr>
          <a:xfrm>
            <a:off x="213995" y="480388"/>
            <a:ext cx="1746885" cy="1116220"/>
          </a:xfrm>
          <a:prstGeom prst="rect">
            <a:avLst/>
          </a:prstGeom>
        </p:spPr>
      </p:pic>
      <p:sp>
        <p:nvSpPr>
          <p:cNvPr id="2" name="Title Placeholder 1">
            <a:extLst>
              <a:ext uri="{FF2B5EF4-FFF2-40B4-BE49-F238E27FC236}">
                <a16:creationId xmlns:a16="http://schemas.microsoft.com/office/drawing/2014/main" id="{ACEA1B29-24AE-4195-50FB-CDC596FF609F}"/>
              </a:ext>
            </a:extLst>
          </p:cNvPr>
          <p:cNvSpPr>
            <a:spLocks noGrp="1"/>
          </p:cNvSpPr>
          <p:nvPr>
            <p:ph type="title"/>
          </p:nvPr>
        </p:nvSpPr>
        <p:spPr>
          <a:xfrm>
            <a:off x="838200" y="1605257"/>
            <a:ext cx="10515600" cy="81329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36BA9D-A6AC-6197-4868-2540E38CF1AD}"/>
              </a:ext>
            </a:extLst>
          </p:cNvPr>
          <p:cNvSpPr>
            <a:spLocks noGrp="1"/>
          </p:cNvSpPr>
          <p:nvPr>
            <p:ph type="body" idx="1"/>
          </p:nvPr>
        </p:nvSpPr>
        <p:spPr>
          <a:xfrm>
            <a:off x="838200" y="2410041"/>
            <a:ext cx="10515600" cy="1869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12814-4CE2-89E3-5ED5-7B9D27F78916}"/>
              </a:ext>
            </a:extLst>
          </p:cNvPr>
          <p:cNvSpPr>
            <a:spLocks noGrp="1"/>
          </p:cNvSpPr>
          <p:nvPr>
            <p:ph type="dt" sz="half" idx="2"/>
          </p:nvPr>
        </p:nvSpPr>
        <p:spPr>
          <a:xfrm>
            <a:off x="29474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968B1CFF-4006-4E64-88B8-712B12C49315}" type="datetime1">
              <a:rPr lang="en-US" smtClean="0"/>
              <a:t>4/16/2026</a:t>
            </a:fld>
            <a:endParaRPr lang="en-US" dirty="0"/>
          </a:p>
        </p:txBody>
      </p:sp>
      <p:sp>
        <p:nvSpPr>
          <p:cNvPr id="5" name="Footer Placeholder 4">
            <a:extLst>
              <a:ext uri="{FF2B5EF4-FFF2-40B4-BE49-F238E27FC236}">
                <a16:creationId xmlns:a16="http://schemas.microsoft.com/office/drawing/2014/main" id="{4A810F17-A592-86E5-2433-E7CD7AE1D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r>
              <a:rPr lang="en-US" dirty="0"/>
              <a:t>UNCLASSIFIED</a:t>
            </a:r>
          </a:p>
        </p:txBody>
      </p:sp>
      <p:sp>
        <p:nvSpPr>
          <p:cNvPr id="6" name="Slide Number Placeholder 5">
            <a:extLst>
              <a:ext uri="{FF2B5EF4-FFF2-40B4-BE49-F238E27FC236}">
                <a16:creationId xmlns:a16="http://schemas.microsoft.com/office/drawing/2014/main" id="{40D5CC12-707E-63AC-6E17-138B36B0FA57}"/>
              </a:ext>
            </a:extLst>
          </p:cNvPr>
          <p:cNvSpPr>
            <a:spLocks noGrp="1"/>
          </p:cNvSpPr>
          <p:nvPr>
            <p:ph type="sldNum" sz="quarter" idx="4"/>
          </p:nvPr>
        </p:nvSpPr>
        <p:spPr>
          <a:xfrm>
            <a:off x="9154060" y="6356350"/>
            <a:ext cx="2532888"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92230763-09DA-4369-B759-4F3C13DCD774}" type="slidenum">
              <a:rPr lang="en-US" smtClean="0"/>
              <a:pPr/>
              <a:t>‹#›</a:t>
            </a:fld>
            <a:endParaRPr lang="en-US" dirty="0"/>
          </a:p>
        </p:txBody>
      </p:sp>
    </p:spTree>
    <p:extLst>
      <p:ext uri="{BB962C8B-B14F-4D97-AF65-F5344CB8AC3E}">
        <p14:creationId xmlns:p14="http://schemas.microsoft.com/office/powerpoint/2010/main" val="3736831245"/>
      </p:ext>
    </p:extLst>
  </p:cSld>
  <p:clrMap bg1="dk1" tx1="lt1" bg2="dk2" tx2="lt2" accent1="accent1" accent2="accent2" accent3="accent3" accent4="accent4" accent5="accent5" accent6="accent6" hlink="hlink" folHlink="folHlink"/>
  <p:sldLayoutIdLst>
    <p:sldLayoutId id="2147483679" r:id="rId1"/>
    <p:sldLayoutId id="2147483705" r:id="rId2"/>
    <p:sldLayoutId id="2147483687" r:id="rId3"/>
    <p:sldLayoutId id="2147483692" r:id="rId4"/>
    <p:sldLayoutId id="2147483706" r:id="rId5"/>
    <p:sldLayoutId id="2147483707" r:id="rId6"/>
    <p:sldLayoutId id="2147483708" r:id="rId7"/>
    <p:sldLayoutId id="2147483710" r:id="rId8"/>
    <p:sldLayoutId id="2147483709" r:id="rId9"/>
    <p:sldLayoutId id="2147483712" r:id="rId10"/>
    <p:sldLayoutId id="2147483685" r:id="rId11"/>
    <p:sldLayoutId id="2147483697" r:id="rId12"/>
    <p:sldLayoutId id="2147483701" r:id="rId13"/>
    <p:sldLayoutId id="2147483699" r:id="rId14"/>
    <p:sldLayoutId id="2147483711" r:id="rId15"/>
    <p:sldLayoutId id="2147483702" r:id="rId16"/>
    <p:sldLayoutId id="2147483694" r:id="rId17"/>
    <p:sldLayoutId id="2147483695" r:id="rId18"/>
    <p:sldLayoutId id="2147483681" r:id="rId19"/>
    <p:sldLayoutId id="2147483684" r:id="rId20"/>
    <p:sldLayoutId id="2147483713" r:id="rId21"/>
  </p:sldLayoutIdLst>
  <p:hf hd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07" userDrawn="1">
          <p15:clr>
            <a:srgbClr val="F26B43"/>
          </p15:clr>
        </p15:guide>
        <p15:guide id="2" pos="740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31.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www.mynavyhr.navy.mil/Support-Services/Culture-Resilience/Warrior-Toughness/"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C620CB-41B0-A210-34C2-7885DBFBC63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Welcome</a:t>
            </a:r>
          </a:p>
        </p:txBody>
      </p:sp>
      <p:pic>
        <p:nvPicPr>
          <p:cNvPr id="7" name="Picture 6" descr="Warrior Toughness logo. Mind, body, spirit.">
            <a:extLst>
              <a:ext uri="{FF2B5EF4-FFF2-40B4-BE49-F238E27FC236}">
                <a16:creationId xmlns:a16="http://schemas.microsoft.com/office/drawing/2014/main" id="{71857017-E28F-F9BD-8BDB-61139D44A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8247" y="855354"/>
            <a:ext cx="5635507" cy="5635507"/>
          </a:xfrm>
          <a:prstGeom prst="rect">
            <a:avLst/>
          </a:prstGeom>
          <a:effectLst>
            <a:outerShdw blurRad="177800" dist="114300" dir="2700000" algn="tl" rotWithShape="0">
              <a:prstClr val="black">
                <a:alpha val="40000"/>
              </a:prstClr>
            </a:outerShdw>
          </a:effectLst>
        </p:spPr>
      </p:pic>
    </p:spTree>
    <p:extLst>
      <p:ext uri="{BB962C8B-B14F-4D97-AF65-F5344CB8AC3E}">
        <p14:creationId xmlns:p14="http://schemas.microsoft.com/office/powerpoint/2010/main" val="1824979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DBE8655-C364-D952-5594-18D4965B2CD5}"/>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Primary Aid</a:t>
            </a:r>
          </a:p>
        </p:txBody>
      </p:sp>
      <p:sp>
        <p:nvSpPr>
          <p:cNvPr id="2" name="Text Placeholder 14">
            <a:extLst>
              <a:ext uri="{FF2B5EF4-FFF2-40B4-BE49-F238E27FC236}">
                <a16:creationId xmlns:a16="http://schemas.microsoft.com/office/drawing/2014/main" id="{3795EFFF-4D7C-570B-C90E-5E1BDEB5C592}"/>
              </a:ext>
            </a:extLst>
          </p:cNvPr>
          <p:cNvSpPr txBox="1">
            <a:spLocks/>
          </p:cNvSpPr>
          <p:nvPr/>
        </p:nvSpPr>
        <p:spPr>
          <a:xfrm>
            <a:off x="2240280" y="640080"/>
            <a:ext cx="7543800" cy="7040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dirty="0"/>
              <a:t>What is primary aid?</a:t>
            </a:r>
          </a:p>
        </p:txBody>
      </p:sp>
      <p:pic>
        <p:nvPicPr>
          <p:cNvPr id="6" name="Picture 5" descr="Two sailors engaged in discussion: one appears visibly upset, expressing distress, while the other offers comfort and support with open hands and a sympathetic demeanor.">
            <a:extLst>
              <a:ext uri="{FF2B5EF4-FFF2-40B4-BE49-F238E27FC236}">
                <a16:creationId xmlns:a16="http://schemas.microsoft.com/office/drawing/2014/main" id="{C2E11B1E-A33A-D83B-F8FC-911B6994F1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1026" y="2842451"/>
            <a:ext cx="3200400" cy="3200400"/>
          </a:xfrm>
          <a:prstGeom prst="rect">
            <a:avLst/>
          </a:prstGeom>
        </p:spPr>
      </p:pic>
      <p:pic>
        <p:nvPicPr>
          <p:cNvPr id="8" name="Picture 7" descr="Continuous Aid thermometer. ">
            <a:extLst>
              <a:ext uri="{FF2B5EF4-FFF2-40B4-BE49-F238E27FC236}">
                <a16:creationId xmlns:a16="http://schemas.microsoft.com/office/drawing/2014/main" id="{17C5052C-159B-3427-4058-DA6175E004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99743" y="2842451"/>
            <a:ext cx="3200400" cy="3200400"/>
          </a:xfrm>
          <a:prstGeom prst="rect">
            <a:avLst/>
          </a:prstGeom>
        </p:spPr>
      </p:pic>
      <p:pic>
        <p:nvPicPr>
          <p:cNvPr id="9" name="Picture 8" descr="A paramedic assessing a patient's heart rate during a critical life-saving emergency.">
            <a:extLst>
              <a:ext uri="{FF2B5EF4-FFF2-40B4-BE49-F238E27FC236}">
                <a16:creationId xmlns:a16="http://schemas.microsoft.com/office/drawing/2014/main" id="{3080313C-19B0-2366-77D4-869593BDEF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52688" y="2842451"/>
            <a:ext cx="3200400" cy="3200400"/>
          </a:xfrm>
          <a:prstGeom prst="rect">
            <a:avLst/>
          </a:prstGeom>
        </p:spPr>
      </p:pic>
      <p:sp>
        <p:nvSpPr>
          <p:cNvPr id="5" name="Footer Placeholder 4">
            <a:extLst>
              <a:ext uri="{FF2B5EF4-FFF2-40B4-BE49-F238E27FC236}">
                <a16:creationId xmlns:a16="http://schemas.microsoft.com/office/drawing/2014/main" id="{6B9AD8CB-F575-123F-7822-8971BECC570B}"/>
              </a:ext>
            </a:extLst>
          </p:cNvPr>
          <p:cNvSpPr>
            <a:spLocks noGrp="1"/>
          </p:cNvSpPr>
          <p:nvPr>
            <p:ph type="ftr" sz="quarter" idx="11"/>
          </p:nvPr>
        </p:nvSpPr>
        <p:spPr/>
        <p:txBody>
          <a:bodyPr/>
          <a:lstStyle/>
          <a:p>
            <a:r>
              <a:rPr lang="en-US" dirty="0"/>
              <a:t>UNCLASSIFIED</a:t>
            </a:r>
          </a:p>
        </p:txBody>
      </p:sp>
      <p:sp>
        <p:nvSpPr>
          <p:cNvPr id="10" name="Slide Number Placeholder 2">
            <a:extLst>
              <a:ext uri="{FF2B5EF4-FFF2-40B4-BE49-F238E27FC236}">
                <a16:creationId xmlns:a16="http://schemas.microsoft.com/office/drawing/2014/main" id="{2462BF58-C606-507F-BBBC-CBF976EBBF76}"/>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10</a:t>
            </a:fld>
            <a:endParaRPr lang="en-US" dirty="0"/>
          </a:p>
        </p:txBody>
      </p:sp>
    </p:spTree>
    <p:extLst>
      <p:ext uri="{BB962C8B-B14F-4D97-AF65-F5344CB8AC3E}">
        <p14:creationId xmlns:p14="http://schemas.microsoft.com/office/powerpoint/2010/main" val="852816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5FB0CC-3C21-322F-D8EF-BC4E001F1C05}"/>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Cover Techniques</a:t>
            </a:r>
          </a:p>
        </p:txBody>
      </p:sp>
      <p:sp>
        <p:nvSpPr>
          <p:cNvPr id="7" name="Text Placeholder 6">
            <a:extLst>
              <a:ext uri="{FF2B5EF4-FFF2-40B4-BE49-F238E27FC236}">
                <a16:creationId xmlns:a16="http://schemas.microsoft.com/office/drawing/2014/main" id="{15DA67AF-6CCB-F244-8BDC-B30E9054DEC4}"/>
              </a:ext>
            </a:extLst>
          </p:cNvPr>
          <p:cNvSpPr>
            <a:spLocks noGrp="1"/>
          </p:cNvSpPr>
          <p:nvPr>
            <p:ph type="body" sz="quarter" idx="13"/>
          </p:nvPr>
        </p:nvSpPr>
        <p:spPr/>
        <p:txBody>
          <a:bodyPr/>
          <a:lstStyle/>
          <a:p>
            <a:pPr marL="0" indent="0">
              <a:buNone/>
            </a:pPr>
            <a:r>
              <a:rPr lang="en-US" dirty="0"/>
              <a:t>Ensure safety quickly.</a:t>
            </a:r>
          </a:p>
        </p:txBody>
      </p:sp>
      <p:pic>
        <p:nvPicPr>
          <p:cNvPr id="4" name="Picture 3" descr="A Sailor urgently dragging an unconscious Sailor to safety.">
            <a:extLst>
              <a:ext uri="{FF2B5EF4-FFF2-40B4-BE49-F238E27FC236}">
                <a16:creationId xmlns:a16="http://schemas.microsoft.com/office/drawing/2014/main" id="{43E03522-7827-7E00-D8C8-5C64232CD0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3984" y="1697736"/>
            <a:ext cx="731520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dirty="0"/>
              <a:t>UNCLASSIFIED</a:t>
            </a:r>
          </a:p>
        </p:txBody>
      </p:sp>
      <p:sp>
        <p:nvSpPr>
          <p:cNvPr id="3" name="Slide Number Placeholder 2">
            <a:extLst>
              <a:ext uri="{FF2B5EF4-FFF2-40B4-BE49-F238E27FC236}">
                <a16:creationId xmlns:a16="http://schemas.microsoft.com/office/drawing/2014/main" id="{3A3B6409-627E-BEE6-59CF-AFB67C5241D2}"/>
              </a:ext>
            </a:extLst>
          </p:cNvPr>
          <p:cNvSpPr>
            <a:spLocks noGrp="1"/>
          </p:cNvSpPr>
          <p:nvPr>
            <p:ph type="sldNum" sz="quarter" idx="12"/>
          </p:nvPr>
        </p:nvSpPr>
        <p:spPr/>
        <p:txBody>
          <a:bodyPr/>
          <a:lstStyle/>
          <a:p>
            <a:fld id="{92230763-09DA-4369-B759-4F3C13DCD774}" type="slidenum">
              <a:rPr lang="en-US" smtClean="0"/>
              <a:pPr/>
              <a:t>11</a:t>
            </a:fld>
            <a:endParaRPr lang="en-US" dirty="0"/>
          </a:p>
        </p:txBody>
      </p:sp>
    </p:spTree>
    <p:extLst>
      <p:ext uri="{BB962C8B-B14F-4D97-AF65-F5344CB8AC3E}">
        <p14:creationId xmlns:p14="http://schemas.microsoft.com/office/powerpoint/2010/main" val="1391372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5FB0CC-3C21-322F-D8EF-BC4E001F1C05}"/>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Calm Techniques</a:t>
            </a:r>
          </a:p>
        </p:txBody>
      </p:sp>
      <p:sp>
        <p:nvSpPr>
          <p:cNvPr id="7" name="Text Placeholder 6">
            <a:extLst>
              <a:ext uri="{FF2B5EF4-FFF2-40B4-BE49-F238E27FC236}">
                <a16:creationId xmlns:a16="http://schemas.microsoft.com/office/drawing/2014/main" id="{15DA67AF-6CCB-F244-8BDC-B30E9054DEC4}"/>
              </a:ext>
            </a:extLst>
          </p:cNvPr>
          <p:cNvSpPr>
            <a:spLocks noGrp="1"/>
          </p:cNvSpPr>
          <p:nvPr>
            <p:ph type="body" sz="quarter" idx="13"/>
          </p:nvPr>
        </p:nvSpPr>
        <p:spPr/>
        <p:txBody>
          <a:bodyPr/>
          <a:lstStyle/>
          <a:p>
            <a:pPr marL="0" indent="0">
              <a:buNone/>
            </a:pPr>
            <a:r>
              <a:rPr lang="en-US" dirty="0"/>
              <a:t>Remain calm and authoritative.</a:t>
            </a:r>
          </a:p>
        </p:txBody>
      </p:sp>
      <p:pic>
        <p:nvPicPr>
          <p:cNvPr id="5" name="Picture 4" descr="Paramedics in an emergency temporary tent carefully applying a bandage to a Sailor with an open wound on their face.">
            <a:extLst>
              <a:ext uri="{FF2B5EF4-FFF2-40B4-BE49-F238E27FC236}">
                <a16:creationId xmlns:a16="http://schemas.microsoft.com/office/drawing/2014/main" id="{889B69B9-04C2-6594-46BF-034E8D61C5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37888" y="1697736"/>
            <a:ext cx="731520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dirty="0"/>
              <a:t>UNCLASSIFIED</a:t>
            </a:r>
          </a:p>
        </p:txBody>
      </p:sp>
      <p:sp>
        <p:nvSpPr>
          <p:cNvPr id="3" name="Slide Number Placeholder 2">
            <a:extLst>
              <a:ext uri="{FF2B5EF4-FFF2-40B4-BE49-F238E27FC236}">
                <a16:creationId xmlns:a16="http://schemas.microsoft.com/office/drawing/2014/main" id="{3A3B6409-627E-BEE6-59CF-AFB67C5241D2}"/>
              </a:ext>
            </a:extLst>
          </p:cNvPr>
          <p:cNvSpPr>
            <a:spLocks noGrp="1"/>
          </p:cNvSpPr>
          <p:nvPr>
            <p:ph type="sldNum" sz="quarter" idx="12"/>
          </p:nvPr>
        </p:nvSpPr>
        <p:spPr/>
        <p:txBody>
          <a:bodyPr/>
          <a:lstStyle/>
          <a:p>
            <a:fld id="{92230763-09DA-4369-B759-4F3C13DCD774}" type="slidenum">
              <a:rPr lang="en-US" smtClean="0"/>
              <a:pPr/>
              <a:t>12</a:t>
            </a:fld>
            <a:endParaRPr lang="en-US" dirty="0"/>
          </a:p>
        </p:txBody>
      </p:sp>
    </p:spTree>
    <p:extLst>
      <p:ext uri="{BB962C8B-B14F-4D97-AF65-F5344CB8AC3E}">
        <p14:creationId xmlns:p14="http://schemas.microsoft.com/office/powerpoint/2010/main" val="454585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C3106-6155-5AF2-188D-0DC0A3C7976D}"/>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FA0481E-CF20-77A7-D2E0-4A08DB01EF5C}"/>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293A"/>
                </a:solidFill>
                <a:effectLst/>
                <a:uLnTx/>
                <a:uFillTx/>
                <a:latin typeface="Segoe UI" panose="020B0502040204020203" pitchFamily="34" charset="0"/>
                <a:ea typeface="+mn-ea"/>
                <a:cs typeface="Segoe UI" panose="020B0502040204020203" pitchFamily="34" charset="0"/>
              </a:rPr>
              <a:t>Check Tools for Communication</a:t>
            </a:r>
          </a:p>
        </p:txBody>
      </p:sp>
      <p:sp>
        <p:nvSpPr>
          <p:cNvPr id="9" name="Text Placeholder 8">
            <a:extLst>
              <a:ext uri="{FF2B5EF4-FFF2-40B4-BE49-F238E27FC236}">
                <a16:creationId xmlns:a16="http://schemas.microsoft.com/office/drawing/2014/main" id="{29F0C79F-11A4-3830-2D8B-7B9D7CE1D002}"/>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a:t>Why is effective communication an essential component of COSFA? </a:t>
            </a:r>
          </a:p>
        </p:txBody>
      </p:sp>
      <p:pic>
        <p:nvPicPr>
          <p:cNvPr id="5" name="Picture 4" descr="Acronym OSCAR: Observe, State Observation, Clarify Role, Ask Why, and Respond.">
            <a:extLst>
              <a:ext uri="{FF2B5EF4-FFF2-40B4-BE49-F238E27FC236}">
                <a16:creationId xmlns:a16="http://schemas.microsoft.com/office/drawing/2014/main" id="{EC8769BB-E7EA-7CED-C8CD-2FE00828567B}"/>
              </a:ext>
            </a:extLst>
          </p:cNvPr>
          <p:cNvPicPr>
            <a:picLocks noChangeAspect="1"/>
          </p:cNvPicPr>
          <p:nvPr/>
        </p:nvPicPr>
        <p:blipFill>
          <a:blip r:embed="rId3">
            <a:extLst>
              <a:ext uri="{28A0092B-C50C-407E-A947-70E740481C1C}">
                <a14:useLocalDpi xmlns:a14="http://schemas.microsoft.com/office/drawing/2010/main" val="0"/>
              </a:ext>
            </a:extLst>
          </a:blip>
          <a:srcRect l="397" t="907" r="452" b="899"/>
          <a:stretch>
            <a:fillRect/>
          </a:stretch>
        </p:blipFill>
        <p:spPr>
          <a:xfrm>
            <a:off x="471638" y="1742173"/>
            <a:ext cx="11242307" cy="4263991"/>
          </a:xfrm>
          <a:prstGeom prst="rect">
            <a:avLst/>
          </a:prstGeom>
          <a:ln w="38100">
            <a:solidFill>
              <a:srgbClr val="E8B00F"/>
            </a:solidFill>
          </a:ln>
        </p:spPr>
      </p:pic>
      <p:grpSp>
        <p:nvGrpSpPr>
          <p:cNvPr id="22" name="Group 21" descr="Observe">
            <a:extLst>
              <a:ext uri="{FF2B5EF4-FFF2-40B4-BE49-F238E27FC236}">
                <a16:creationId xmlns:a16="http://schemas.microsoft.com/office/drawing/2014/main" id="{C1F9B8B5-5059-2781-AE26-7D9D337E4545}"/>
              </a:ext>
            </a:extLst>
          </p:cNvPr>
          <p:cNvGrpSpPr/>
          <p:nvPr/>
        </p:nvGrpSpPr>
        <p:grpSpPr>
          <a:xfrm>
            <a:off x="3724835" y="1860166"/>
            <a:ext cx="3285567" cy="861774"/>
            <a:chOff x="3724835" y="1860166"/>
            <a:chExt cx="3285567" cy="861774"/>
          </a:xfrm>
        </p:grpSpPr>
        <p:sp>
          <p:nvSpPr>
            <p:cNvPr id="3" name="TextBox 2">
              <a:extLst>
                <a:ext uri="{FF2B5EF4-FFF2-40B4-BE49-F238E27FC236}">
                  <a16:creationId xmlns:a16="http://schemas.microsoft.com/office/drawing/2014/main" id="{58D7E023-B6D6-09F1-5ED9-9AFF58A286A4}"/>
                </a:ext>
              </a:extLst>
            </p:cNvPr>
            <p:cNvSpPr txBox="1"/>
            <p:nvPr/>
          </p:nvSpPr>
          <p:spPr>
            <a:xfrm>
              <a:off x="3724835" y="1860166"/>
              <a:ext cx="663388" cy="861774"/>
            </a:xfrm>
            <a:prstGeom prst="rect">
              <a:avLst/>
            </a:prstGeom>
            <a:noFill/>
          </p:spPr>
          <p:txBody>
            <a:bodyPr wrap="square" rtlCol="0">
              <a:spAutoFit/>
            </a:bodyPr>
            <a:lstStyle/>
            <a:p>
              <a:r>
                <a:rPr lang="en-US" sz="4800" b="1" dirty="0">
                  <a:solidFill>
                    <a:srgbClr val="012A39"/>
                  </a:solidFill>
                  <a:latin typeface="Segoe UI" panose="020B0502040204020203" pitchFamily="34" charset="0"/>
                  <a:cs typeface="Segoe UI" panose="020B0502040204020203" pitchFamily="34" charset="0"/>
                </a:rPr>
                <a:t>O</a:t>
              </a:r>
            </a:p>
          </p:txBody>
        </p:sp>
        <p:sp>
          <p:nvSpPr>
            <p:cNvPr id="12" name="TextBox 11">
              <a:extLst>
                <a:ext uri="{FF2B5EF4-FFF2-40B4-BE49-F238E27FC236}">
                  <a16:creationId xmlns:a16="http://schemas.microsoft.com/office/drawing/2014/main" id="{A73F7044-EA47-C800-6EBB-9C092F20B366}"/>
                </a:ext>
              </a:extLst>
            </p:cNvPr>
            <p:cNvSpPr txBox="1"/>
            <p:nvPr/>
          </p:nvSpPr>
          <p:spPr>
            <a:xfrm>
              <a:off x="4352365" y="2093390"/>
              <a:ext cx="2658037" cy="430887"/>
            </a:xfrm>
            <a:prstGeom prst="rect">
              <a:avLst/>
            </a:prstGeom>
            <a:noFill/>
          </p:spPr>
          <p:txBody>
            <a:bodyPr wrap="square" rtlCol="0">
              <a:spAutoFit/>
            </a:bodyPr>
            <a:lstStyle/>
            <a:p>
              <a:r>
                <a:rPr lang="en-US" sz="2200" b="1" spc="20">
                  <a:solidFill>
                    <a:srgbClr val="012A39"/>
                  </a:solidFill>
                  <a:latin typeface="Segoe UI" panose="020B0502040204020203" pitchFamily="34" charset="0"/>
                  <a:cs typeface="Segoe UI" panose="020B0502040204020203" pitchFamily="34" charset="0"/>
                </a:rPr>
                <a:t>BSERVE</a:t>
              </a:r>
            </a:p>
          </p:txBody>
        </p:sp>
      </p:grpSp>
      <p:sp>
        <p:nvSpPr>
          <p:cNvPr id="17" name="TextBox 16">
            <a:extLst>
              <a:ext uri="{FF2B5EF4-FFF2-40B4-BE49-F238E27FC236}">
                <a16:creationId xmlns:a16="http://schemas.microsoft.com/office/drawing/2014/main" id="{B12D4A68-261F-01E1-4431-ADDDCB9CE2CE}"/>
              </a:ext>
            </a:extLst>
          </p:cNvPr>
          <p:cNvSpPr txBox="1"/>
          <p:nvPr/>
        </p:nvSpPr>
        <p:spPr>
          <a:xfrm>
            <a:off x="7238103" y="2185375"/>
            <a:ext cx="4012199" cy="300082"/>
          </a:xfrm>
          <a:prstGeom prst="rect">
            <a:avLst/>
          </a:prstGeom>
          <a:noFill/>
        </p:spPr>
        <p:txBody>
          <a:bodyPr wrap="square" rtlCol="0">
            <a:spAutoFit/>
          </a:bodyPr>
          <a:lstStyle/>
          <a:p>
            <a:r>
              <a:rPr lang="en-US" sz="1350" b="1" spc="10">
                <a:solidFill>
                  <a:srgbClr val="012A39"/>
                </a:solidFill>
                <a:latin typeface="Segoe UI Semibold" panose="020B0702040204020203" pitchFamily="34" charset="0"/>
                <a:cs typeface="Segoe UI Semibold" panose="020B0702040204020203" pitchFamily="34" charset="0"/>
              </a:rPr>
              <a:t>Actively observe behaviors; look for patterns.</a:t>
            </a:r>
          </a:p>
        </p:txBody>
      </p:sp>
      <p:grpSp>
        <p:nvGrpSpPr>
          <p:cNvPr id="23" name="Group 22" descr="State Observation">
            <a:extLst>
              <a:ext uri="{FF2B5EF4-FFF2-40B4-BE49-F238E27FC236}">
                <a16:creationId xmlns:a16="http://schemas.microsoft.com/office/drawing/2014/main" id="{FC4B36EB-1D78-7BD6-F088-A63A31EB676F}"/>
              </a:ext>
            </a:extLst>
          </p:cNvPr>
          <p:cNvGrpSpPr/>
          <p:nvPr/>
        </p:nvGrpSpPr>
        <p:grpSpPr>
          <a:xfrm>
            <a:off x="3796551" y="2660399"/>
            <a:ext cx="3917583" cy="861774"/>
            <a:chOff x="3796551" y="2660399"/>
            <a:chExt cx="3917583" cy="861774"/>
          </a:xfrm>
        </p:grpSpPr>
        <p:sp>
          <p:nvSpPr>
            <p:cNvPr id="6" name="TextBox 5">
              <a:extLst>
                <a:ext uri="{FF2B5EF4-FFF2-40B4-BE49-F238E27FC236}">
                  <a16:creationId xmlns:a16="http://schemas.microsoft.com/office/drawing/2014/main" id="{177F94E7-F620-74C0-D420-04C7EA0F5F7F}"/>
                </a:ext>
              </a:extLst>
            </p:cNvPr>
            <p:cNvSpPr txBox="1"/>
            <p:nvPr/>
          </p:nvSpPr>
          <p:spPr>
            <a:xfrm>
              <a:off x="3796551" y="2660399"/>
              <a:ext cx="663388" cy="861774"/>
            </a:xfrm>
            <a:prstGeom prst="rect">
              <a:avLst/>
            </a:prstGeom>
            <a:noFill/>
          </p:spPr>
          <p:txBody>
            <a:bodyPr wrap="square" rtlCol="0">
              <a:spAutoFit/>
            </a:bodyPr>
            <a:lstStyle/>
            <a:p>
              <a:r>
                <a:rPr lang="en-US" sz="4800" b="1" dirty="0">
                  <a:solidFill>
                    <a:srgbClr val="012A39"/>
                  </a:solidFill>
                  <a:latin typeface="Segoe UI" panose="020B0502040204020203" pitchFamily="34" charset="0"/>
                  <a:cs typeface="Segoe UI" panose="020B0502040204020203" pitchFamily="34" charset="0"/>
                </a:rPr>
                <a:t>S</a:t>
              </a:r>
            </a:p>
          </p:txBody>
        </p:sp>
        <p:sp>
          <p:nvSpPr>
            <p:cNvPr id="13" name="TextBox 12">
              <a:extLst>
                <a:ext uri="{FF2B5EF4-FFF2-40B4-BE49-F238E27FC236}">
                  <a16:creationId xmlns:a16="http://schemas.microsoft.com/office/drawing/2014/main" id="{CCA233E7-E8C1-7385-C33C-62F09B5D0E7C}"/>
                </a:ext>
              </a:extLst>
            </p:cNvPr>
            <p:cNvSpPr txBox="1"/>
            <p:nvPr/>
          </p:nvSpPr>
          <p:spPr>
            <a:xfrm>
              <a:off x="4352365" y="2883462"/>
              <a:ext cx="3361769" cy="430887"/>
            </a:xfrm>
            <a:prstGeom prst="rect">
              <a:avLst/>
            </a:prstGeom>
            <a:noFill/>
          </p:spPr>
          <p:txBody>
            <a:bodyPr wrap="square" rtlCol="0">
              <a:spAutoFit/>
            </a:bodyPr>
            <a:lstStyle/>
            <a:p>
              <a:r>
                <a:rPr lang="en-US" sz="2200" b="1" spc="20">
                  <a:solidFill>
                    <a:srgbClr val="012A39"/>
                  </a:solidFill>
                  <a:latin typeface="Segoe UI" panose="020B0502040204020203" pitchFamily="34" charset="0"/>
                  <a:cs typeface="Segoe UI" panose="020B0502040204020203" pitchFamily="34" charset="0"/>
                </a:rPr>
                <a:t>TATE OBSERVATION</a:t>
              </a:r>
            </a:p>
          </p:txBody>
        </p:sp>
      </p:grpSp>
      <p:sp>
        <p:nvSpPr>
          <p:cNvPr id="18" name="TextBox 17">
            <a:extLst>
              <a:ext uri="{FF2B5EF4-FFF2-40B4-BE49-F238E27FC236}">
                <a16:creationId xmlns:a16="http://schemas.microsoft.com/office/drawing/2014/main" id="{0F5807F8-412B-0558-7B84-FB24D9D0ECCE}"/>
              </a:ext>
            </a:extLst>
          </p:cNvPr>
          <p:cNvSpPr txBox="1"/>
          <p:nvPr/>
        </p:nvSpPr>
        <p:spPr>
          <a:xfrm>
            <a:off x="7319189" y="2859877"/>
            <a:ext cx="3761188" cy="523220"/>
          </a:xfrm>
          <a:prstGeom prst="rect">
            <a:avLst/>
          </a:prstGeom>
          <a:noFill/>
        </p:spPr>
        <p:txBody>
          <a:bodyPr wrap="square" rtlCol="0">
            <a:spAutoFit/>
          </a:bodyPr>
          <a:lstStyle/>
          <a:p>
            <a:r>
              <a:rPr lang="en-US" sz="1350" b="1" spc="10">
                <a:solidFill>
                  <a:srgbClr val="012A39"/>
                </a:solidFill>
                <a:latin typeface="Segoe UI Semibold" panose="020B0702040204020203" pitchFamily="34" charset="0"/>
                <a:cs typeface="Segoe UI Semibold" panose="020B0702040204020203" pitchFamily="34" charset="0"/>
              </a:rPr>
              <a:t>Address behaviors only, just the facts without interpretations or judgements. </a:t>
            </a:r>
          </a:p>
        </p:txBody>
      </p:sp>
      <p:grpSp>
        <p:nvGrpSpPr>
          <p:cNvPr id="24" name="Group 23" descr="Clarifty Role">
            <a:extLst>
              <a:ext uri="{FF2B5EF4-FFF2-40B4-BE49-F238E27FC236}">
                <a16:creationId xmlns:a16="http://schemas.microsoft.com/office/drawing/2014/main" id="{A9156CAE-9368-A16E-2B4E-2C0957BC4720}"/>
              </a:ext>
            </a:extLst>
          </p:cNvPr>
          <p:cNvGrpSpPr/>
          <p:nvPr/>
        </p:nvGrpSpPr>
        <p:grpSpPr>
          <a:xfrm>
            <a:off x="3796551" y="3447769"/>
            <a:ext cx="3935512" cy="861774"/>
            <a:chOff x="3796551" y="3447769"/>
            <a:chExt cx="3935512" cy="861774"/>
          </a:xfrm>
        </p:grpSpPr>
        <p:sp>
          <p:nvSpPr>
            <p:cNvPr id="7" name="TextBox 6">
              <a:extLst>
                <a:ext uri="{FF2B5EF4-FFF2-40B4-BE49-F238E27FC236}">
                  <a16:creationId xmlns:a16="http://schemas.microsoft.com/office/drawing/2014/main" id="{C593B4F9-C530-D1EB-397D-665B64B65E58}"/>
                </a:ext>
              </a:extLst>
            </p:cNvPr>
            <p:cNvSpPr txBox="1"/>
            <p:nvPr/>
          </p:nvSpPr>
          <p:spPr>
            <a:xfrm>
              <a:off x="3796551" y="3447769"/>
              <a:ext cx="663388" cy="861774"/>
            </a:xfrm>
            <a:prstGeom prst="rect">
              <a:avLst/>
            </a:prstGeom>
            <a:noFill/>
          </p:spPr>
          <p:txBody>
            <a:bodyPr wrap="square" rtlCol="0">
              <a:spAutoFit/>
            </a:bodyPr>
            <a:lstStyle/>
            <a:p>
              <a:r>
                <a:rPr lang="en-US" sz="4800" b="1" dirty="0">
                  <a:solidFill>
                    <a:srgbClr val="012A39"/>
                  </a:solidFill>
                  <a:latin typeface="Segoe UI" panose="020B0502040204020203" pitchFamily="34" charset="0"/>
                  <a:cs typeface="Segoe UI" panose="020B0502040204020203" pitchFamily="34" charset="0"/>
                </a:rPr>
                <a:t>C</a:t>
              </a:r>
            </a:p>
          </p:txBody>
        </p:sp>
        <p:sp>
          <p:nvSpPr>
            <p:cNvPr id="14" name="TextBox 13">
              <a:extLst>
                <a:ext uri="{FF2B5EF4-FFF2-40B4-BE49-F238E27FC236}">
                  <a16:creationId xmlns:a16="http://schemas.microsoft.com/office/drawing/2014/main" id="{233C4038-8F39-F0B7-2193-ACC18456220B}"/>
                </a:ext>
              </a:extLst>
            </p:cNvPr>
            <p:cNvSpPr txBox="1"/>
            <p:nvPr/>
          </p:nvSpPr>
          <p:spPr>
            <a:xfrm>
              <a:off x="4370294" y="3679797"/>
              <a:ext cx="3361769" cy="430887"/>
            </a:xfrm>
            <a:prstGeom prst="rect">
              <a:avLst/>
            </a:prstGeom>
            <a:noFill/>
          </p:spPr>
          <p:txBody>
            <a:bodyPr wrap="square" rtlCol="0">
              <a:spAutoFit/>
            </a:bodyPr>
            <a:lstStyle/>
            <a:p>
              <a:r>
                <a:rPr lang="en-US" sz="2200" b="1" spc="20">
                  <a:solidFill>
                    <a:srgbClr val="012A39"/>
                  </a:solidFill>
                  <a:latin typeface="Segoe UI" panose="020B0502040204020203" pitchFamily="34" charset="0"/>
                  <a:cs typeface="Segoe UI" panose="020B0502040204020203" pitchFamily="34" charset="0"/>
                </a:rPr>
                <a:t>LARIFY ROLE</a:t>
              </a:r>
            </a:p>
          </p:txBody>
        </p:sp>
      </p:grpSp>
      <p:sp>
        <p:nvSpPr>
          <p:cNvPr id="19" name="TextBox 18">
            <a:extLst>
              <a:ext uri="{FF2B5EF4-FFF2-40B4-BE49-F238E27FC236}">
                <a16:creationId xmlns:a16="http://schemas.microsoft.com/office/drawing/2014/main" id="{14B98928-644A-98C0-E5D9-C236C1C929E9}"/>
              </a:ext>
            </a:extLst>
          </p:cNvPr>
          <p:cNvSpPr txBox="1"/>
          <p:nvPr/>
        </p:nvSpPr>
        <p:spPr>
          <a:xfrm>
            <a:off x="7319189" y="3632014"/>
            <a:ext cx="4012199" cy="507831"/>
          </a:xfrm>
          <a:prstGeom prst="rect">
            <a:avLst/>
          </a:prstGeom>
          <a:noFill/>
        </p:spPr>
        <p:txBody>
          <a:bodyPr wrap="square" rtlCol="0">
            <a:spAutoFit/>
          </a:bodyPr>
          <a:lstStyle/>
          <a:p>
            <a:r>
              <a:rPr lang="en-US" sz="1350" b="1">
                <a:solidFill>
                  <a:srgbClr val="012A39"/>
                </a:solidFill>
                <a:latin typeface="Segoe UI Semibold" panose="020B0702040204020203" pitchFamily="34" charset="0"/>
                <a:cs typeface="Segoe UI Semibold" panose="020B0702040204020203" pitchFamily="34" charset="0"/>
              </a:rPr>
              <a:t>State why you are concerned about the behavior. This validates why you are addressing the issue. </a:t>
            </a:r>
          </a:p>
        </p:txBody>
      </p:sp>
      <p:grpSp>
        <p:nvGrpSpPr>
          <p:cNvPr id="25" name="Group 24" descr="Ask Why">
            <a:extLst>
              <a:ext uri="{FF2B5EF4-FFF2-40B4-BE49-F238E27FC236}">
                <a16:creationId xmlns:a16="http://schemas.microsoft.com/office/drawing/2014/main" id="{E12ED2BE-ABF2-71A3-0D46-75968CB157A5}"/>
              </a:ext>
            </a:extLst>
          </p:cNvPr>
          <p:cNvGrpSpPr/>
          <p:nvPr/>
        </p:nvGrpSpPr>
        <p:grpSpPr>
          <a:xfrm>
            <a:off x="3760693" y="4235139"/>
            <a:ext cx="3953441" cy="861774"/>
            <a:chOff x="3760693" y="4235139"/>
            <a:chExt cx="3953441" cy="861774"/>
          </a:xfrm>
        </p:grpSpPr>
        <p:sp>
          <p:nvSpPr>
            <p:cNvPr id="10" name="TextBox 9">
              <a:extLst>
                <a:ext uri="{FF2B5EF4-FFF2-40B4-BE49-F238E27FC236}">
                  <a16:creationId xmlns:a16="http://schemas.microsoft.com/office/drawing/2014/main" id="{4B1FBAE1-4666-5AA5-055B-9CFBF7D22369}"/>
                </a:ext>
              </a:extLst>
            </p:cNvPr>
            <p:cNvSpPr txBox="1"/>
            <p:nvPr/>
          </p:nvSpPr>
          <p:spPr>
            <a:xfrm>
              <a:off x="3760693" y="4235139"/>
              <a:ext cx="663388" cy="861774"/>
            </a:xfrm>
            <a:prstGeom prst="rect">
              <a:avLst/>
            </a:prstGeom>
            <a:noFill/>
          </p:spPr>
          <p:txBody>
            <a:bodyPr wrap="square" rtlCol="0">
              <a:spAutoFit/>
            </a:bodyPr>
            <a:lstStyle/>
            <a:p>
              <a:r>
                <a:rPr lang="en-US" sz="4800" b="1" dirty="0">
                  <a:solidFill>
                    <a:srgbClr val="012A39"/>
                  </a:solidFill>
                  <a:latin typeface="Segoe UI" panose="020B0502040204020203" pitchFamily="34" charset="0"/>
                  <a:cs typeface="Segoe UI" panose="020B0502040204020203" pitchFamily="34" charset="0"/>
                </a:rPr>
                <a:t>A</a:t>
              </a:r>
            </a:p>
          </p:txBody>
        </p:sp>
        <p:sp>
          <p:nvSpPr>
            <p:cNvPr id="15" name="TextBox 14">
              <a:extLst>
                <a:ext uri="{FF2B5EF4-FFF2-40B4-BE49-F238E27FC236}">
                  <a16:creationId xmlns:a16="http://schemas.microsoft.com/office/drawing/2014/main" id="{DFFADEB0-2F7B-F38C-80CA-AD26DE46D6B9}"/>
                </a:ext>
              </a:extLst>
            </p:cNvPr>
            <p:cNvSpPr txBox="1"/>
            <p:nvPr/>
          </p:nvSpPr>
          <p:spPr>
            <a:xfrm>
              <a:off x="4352365" y="4472467"/>
              <a:ext cx="3361769" cy="430887"/>
            </a:xfrm>
            <a:prstGeom prst="rect">
              <a:avLst/>
            </a:prstGeom>
            <a:noFill/>
          </p:spPr>
          <p:txBody>
            <a:bodyPr wrap="square" rtlCol="0">
              <a:spAutoFit/>
            </a:bodyPr>
            <a:lstStyle/>
            <a:p>
              <a:r>
                <a:rPr lang="en-US" sz="2200" b="1" spc="20">
                  <a:solidFill>
                    <a:srgbClr val="012A39"/>
                  </a:solidFill>
                  <a:latin typeface="Segoe UI" panose="020B0502040204020203" pitchFamily="34" charset="0"/>
                  <a:cs typeface="Segoe UI" panose="020B0502040204020203" pitchFamily="34" charset="0"/>
                </a:rPr>
                <a:t>SK WHY</a:t>
              </a:r>
            </a:p>
          </p:txBody>
        </p:sp>
      </p:grpSp>
      <p:sp>
        <p:nvSpPr>
          <p:cNvPr id="20" name="TextBox 19">
            <a:extLst>
              <a:ext uri="{FF2B5EF4-FFF2-40B4-BE49-F238E27FC236}">
                <a16:creationId xmlns:a16="http://schemas.microsoft.com/office/drawing/2014/main" id="{8941679B-AC7A-2E9F-110C-3A7E149CCEDB}"/>
              </a:ext>
            </a:extLst>
          </p:cNvPr>
          <p:cNvSpPr txBox="1"/>
          <p:nvPr/>
        </p:nvSpPr>
        <p:spPr>
          <a:xfrm>
            <a:off x="7340138" y="4424620"/>
            <a:ext cx="4009179" cy="523220"/>
          </a:xfrm>
          <a:prstGeom prst="rect">
            <a:avLst/>
          </a:prstGeom>
          <a:noFill/>
        </p:spPr>
        <p:txBody>
          <a:bodyPr wrap="square" rtlCol="0">
            <a:spAutoFit/>
          </a:bodyPr>
          <a:lstStyle/>
          <a:p>
            <a:r>
              <a:rPr lang="en-US" sz="1350" b="1" spc="10">
                <a:solidFill>
                  <a:srgbClr val="012A39"/>
                </a:solidFill>
                <a:latin typeface="Segoe UI Semibold" panose="020B0702040204020203" pitchFamily="34" charset="0"/>
                <a:cs typeface="Segoe UI Semibold" panose="020B0702040204020203" pitchFamily="34" charset="0"/>
              </a:rPr>
              <a:t>Seek clarification; try to understand the other person’s perception of the behavior. </a:t>
            </a:r>
          </a:p>
        </p:txBody>
      </p:sp>
      <p:grpSp>
        <p:nvGrpSpPr>
          <p:cNvPr id="26" name="Group 25" descr="Respond">
            <a:extLst>
              <a:ext uri="{FF2B5EF4-FFF2-40B4-BE49-F238E27FC236}">
                <a16:creationId xmlns:a16="http://schemas.microsoft.com/office/drawing/2014/main" id="{A5581586-932E-E1F2-9915-FB380903891A}"/>
              </a:ext>
            </a:extLst>
          </p:cNvPr>
          <p:cNvGrpSpPr/>
          <p:nvPr/>
        </p:nvGrpSpPr>
        <p:grpSpPr>
          <a:xfrm>
            <a:off x="3778622" y="5062076"/>
            <a:ext cx="3953441" cy="861774"/>
            <a:chOff x="3778622" y="5062076"/>
            <a:chExt cx="3953441" cy="861774"/>
          </a:xfrm>
        </p:grpSpPr>
        <p:sp>
          <p:nvSpPr>
            <p:cNvPr id="11" name="TextBox 10">
              <a:extLst>
                <a:ext uri="{FF2B5EF4-FFF2-40B4-BE49-F238E27FC236}">
                  <a16:creationId xmlns:a16="http://schemas.microsoft.com/office/drawing/2014/main" id="{BE501175-B69D-FBC5-32C0-09BD929E8D8A}"/>
                </a:ext>
              </a:extLst>
            </p:cNvPr>
            <p:cNvSpPr txBox="1"/>
            <p:nvPr/>
          </p:nvSpPr>
          <p:spPr>
            <a:xfrm>
              <a:off x="3778622" y="5062076"/>
              <a:ext cx="663388" cy="861774"/>
            </a:xfrm>
            <a:prstGeom prst="rect">
              <a:avLst/>
            </a:prstGeom>
            <a:noFill/>
          </p:spPr>
          <p:txBody>
            <a:bodyPr wrap="square" rtlCol="0">
              <a:spAutoFit/>
            </a:bodyPr>
            <a:lstStyle/>
            <a:p>
              <a:r>
                <a:rPr lang="en-US" sz="4800" b="1" dirty="0">
                  <a:solidFill>
                    <a:srgbClr val="012A39"/>
                  </a:solidFill>
                  <a:latin typeface="Segoe UI" panose="020B0502040204020203" pitchFamily="34" charset="0"/>
                  <a:cs typeface="Segoe UI" panose="020B0502040204020203" pitchFamily="34" charset="0"/>
                </a:rPr>
                <a:t>R</a:t>
              </a:r>
            </a:p>
          </p:txBody>
        </p:sp>
        <p:sp>
          <p:nvSpPr>
            <p:cNvPr id="16" name="TextBox 15">
              <a:extLst>
                <a:ext uri="{FF2B5EF4-FFF2-40B4-BE49-F238E27FC236}">
                  <a16:creationId xmlns:a16="http://schemas.microsoft.com/office/drawing/2014/main" id="{A8A6E39F-AB9C-E26F-770E-D47042D4FA67}"/>
                </a:ext>
              </a:extLst>
            </p:cNvPr>
            <p:cNvSpPr txBox="1"/>
            <p:nvPr/>
          </p:nvSpPr>
          <p:spPr>
            <a:xfrm>
              <a:off x="4370294" y="5268478"/>
              <a:ext cx="3361769" cy="430887"/>
            </a:xfrm>
            <a:prstGeom prst="rect">
              <a:avLst/>
            </a:prstGeom>
            <a:noFill/>
          </p:spPr>
          <p:txBody>
            <a:bodyPr wrap="square" rtlCol="0">
              <a:spAutoFit/>
            </a:bodyPr>
            <a:lstStyle/>
            <a:p>
              <a:r>
                <a:rPr lang="en-US" sz="2200" b="1" spc="20">
                  <a:solidFill>
                    <a:srgbClr val="012A39"/>
                  </a:solidFill>
                  <a:latin typeface="Segoe UI" panose="020B0502040204020203" pitchFamily="34" charset="0"/>
                  <a:cs typeface="Segoe UI" panose="020B0502040204020203" pitchFamily="34" charset="0"/>
                </a:rPr>
                <a:t>ESPOND</a:t>
              </a:r>
            </a:p>
          </p:txBody>
        </p:sp>
      </p:grpSp>
      <p:sp>
        <p:nvSpPr>
          <p:cNvPr id="21" name="TextBox 20">
            <a:extLst>
              <a:ext uri="{FF2B5EF4-FFF2-40B4-BE49-F238E27FC236}">
                <a16:creationId xmlns:a16="http://schemas.microsoft.com/office/drawing/2014/main" id="{7CCFAB19-A007-E3C0-5AA9-EAA5E64D4AA4}"/>
              </a:ext>
            </a:extLst>
          </p:cNvPr>
          <p:cNvSpPr txBox="1"/>
          <p:nvPr/>
        </p:nvSpPr>
        <p:spPr>
          <a:xfrm>
            <a:off x="7319189" y="5232614"/>
            <a:ext cx="4369603" cy="523220"/>
          </a:xfrm>
          <a:prstGeom prst="rect">
            <a:avLst/>
          </a:prstGeom>
          <a:noFill/>
        </p:spPr>
        <p:txBody>
          <a:bodyPr wrap="square" rtlCol="0">
            <a:spAutoFit/>
          </a:bodyPr>
          <a:lstStyle/>
          <a:p>
            <a:r>
              <a:rPr lang="en-US" sz="1350" b="1" spc="10">
                <a:solidFill>
                  <a:srgbClr val="012A39"/>
                </a:solidFill>
                <a:latin typeface="Segoe UI Semibold" panose="020B0702040204020203" pitchFamily="34" charset="0"/>
                <a:cs typeface="Segoe UI Semibold" panose="020B0702040204020203" pitchFamily="34" charset="0"/>
              </a:rPr>
              <a:t>Clarify concern if indicated. Discuss desired behaviors. State options in behavioral terms. </a:t>
            </a:r>
          </a:p>
        </p:txBody>
      </p:sp>
      <p:sp>
        <p:nvSpPr>
          <p:cNvPr id="2" name="Footer Placeholder 1">
            <a:extLst>
              <a:ext uri="{FF2B5EF4-FFF2-40B4-BE49-F238E27FC236}">
                <a16:creationId xmlns:a16="http://schemas.microsoft.com/office/drawing/2014/main" id="{C0ED9563-492D-F587-C047-75CCFBA27228}"/>
              </a:ext>
            </a:extLst>
          </p:cNvPr>
          <p:cNvSpPr>
            <a:spLocks noGrp="1"/>
          </p:cNvSpPr>
          <p:nvPr>
            <p:ph type="ftr" sz="quarter" idx="11"/>
          </p:nvPr>
        </p:nvSpPr>
        <p:spPr/>
        <p:txBody>
          <a:bodyPr/>
          <a:lstStyle/>
          <a:p>
            <a:r>
              <a:rPr lang="en-US"/>
              <a:t>UNCLASSIFIED</a:t>
            </a:r>
          </a:p>
        </p:txBody>
      </p:sp>
      <p:sp>
        <p:nvSpPr>
          <p:cNvPr id="4" name="Slide Number Placeholder 2">
            <a:extLst>
              <a:ext uri="{FF2B5EF4-FFF2-40B4-BE49-F238E27FC236}">
                <a16:creationId xmlns:a16="http://schemas.microsoft.com/office/drawing/2014/main" id="{ED234828-A750-AAA8-0A33-5FE1E99614D2}"/>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13</a:t>
            </a:fld>
            <a:endParaRPr lang="en-US"/>
          </a:p>
        </p:txBody>
      </p:sp>
    </p:spTree>
    <p:extLst>
      <p:ext uri="{BB962C8B-B14F-4D97-AF65-F5344CB8AC3E}">
        <p14:creationId xmlns:p14="http://schemas.microsoft.com/office/powerpoint/2010/main" val="3396026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DBE8655-C364-D952-5594-18D4965B2CD5}"/>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Secondary Aid</a:t>
            </a:r>
          </a:p>
        </p:txBody>
      </p:sp>
      <p:sp>
        <p:nvSpPr>
          <p:cNvPr id="6" name="Text Placeholder 14">
            <a:extLst>
              <a:ext uri="{FF2B5EF4-FFF2-40B4-BE49-F238E27FC236}">
                <a16:creationId xmlns:a16="http://schemas.microsoft.com/office/drawing/2014/main" id="{3010B2C3-5DE3-0093-4E20-84332D02722D}"/>
              </a:ext>
            </a:extLst>
          </p:cNvPr>
          <p:cNvSpPr txBox="1">
            <a:spLocks/>
          </p:cNvSpPr>
          <p:nvPr/>
        </p:nvSpPr>
        <p:spPr>
          <a:xfrm>
            <a:off x="2240280" y="640080"/>
            <a:ext cx="7543800" cy="7040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dirty="0">
                <a:latin typeface="Segoe UI"/>
                <a:cs typeface="Segoe UI"/>
              </a:rPr>
              <a:t>What is secondary aid?</a:t>
            </a:r>
          </a:p>
        </p:txBody>
      </p:sp>
      <p:pic>
        <p:nvPicPr>
          <p:cNvPr id="8" name="Picture 7" descr="Individuals holding each other’s hands, offering comfort and support to one person who appears distressed.">
            <a:extLst>
              <a:ext uri="{FF2B5EF4-FFF2-40B4-BE49-F238E27FC236}">
                <a16:creationId xmlns:a16="http://schemas.microsoft.com/office/drawing/2014/main" id="{014948B5-ED16-E242-E04C-8A438F4E20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1026" y="2842451"/>
            <a:ext cx="3200400" cy="3200400"/>
          </a:xfrm>
          <a:prstGeom prst="rect">
            <a:avLst/>
          </a:prstGeom>
        </p:spPr>
      </p:pic>
      <p:pic>
        <p:nvPicPr>
          <p:cNvPr id="9" name="Picture 8" descr="Continuous Aid thermometer. ">
            <a:extLst>
              <a:ext uri="{FF2B5EF4-FFF2-40B4-BE49-F238E27FC236}">
                <a16:creationId xmlns:a16="http://schemas.microsoft.com/office/drawing/2014/main" id="{AAF23C1F-3A96-9603-251A-AE1844A9BD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91857" y="2842451"/>
            <a:ext cx="3200400" cy="3200400"/>
          </a:xfrm>
          <a:prstGeom prst="rect">
            <a:avLst/>
          </a:prstGeom>
        </p:spPr>
      </p:pic>
      <p:pic>
        <p:nvPicPr>
          <p:cNvPr id="11" name="Picture 10" descr="Two Sailors engaged in serious conversation.">
            <a:extLst>
              <a:ext uri="{FF2B5EF4-FFF2-40B4-BE49-F238E27FC236}">
                <a16:creationId xmlns:a16="http://schemas.microsoft.com/office/drawing/2014/main" id="{9A923CD3-A075-CBAE-8AD1-AEECCB445B6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52688" y="2842451"/>
            <a:ext cx="3200400" cy="3200400"/>
          </a:xfrm>
          <a:prstGeom prst="rect">
            <a:avLst/>
          </a:prstGeom>
        </p:spPr>
      </p:pic>
      <p:sp>
        <p:nvSpPr>
          <p:cNvPr id="5" name="Footer Placeholder 4">
            <a:extLst>
              <a:ext uri="{FF2B5EF4-FFF2-40B4-BE49-F238E27FC236}">
                <a16:creationId xmlns:a16="http://schemas.microsoft.com/office/drawing/2014/main" id="{6B9AD8CB-F575-123F-7822-8971BECC570B}"/>
              </a:ext>
            </a:extLst>
          </p:cNvPr>
          <p:cNvSpPr>
            <a:spLocks noGrp="1"/>
          </p:cNvSpPr>
          <p:nvPr>
            <p:ph type="ftr" sz="quarter" idx="11"/>
          </p:nvPr>
        </p:nvSpPr>
        <p:spPr/>
        <p:txBody>
          <a:bodyPr/>
          <a:lstStyle/>
          <a:p>
            <a:r>
              <a:rPr lang="en-US" dirty="0"/>
              <a:t>UNCLASSIFIED</a:t>
            </a:r>
          </a:p>
        </p:txBody>
      </p:sp>
      <p:sp>
        <p:nvSpPr>
          <p:cNvPr id="10" name="Slide Number Placeholder 2">
            <a:extLst>
              <a:ext uri="{FF2B5EF4-FFF2-40B4-BE49-F238E27FC236}">
                <a16:creationId xmlns:a16="http://schemas.microsoft.com/office/drawing/2014/main" id="{2462BF58-C606-507F-BBBC-CBF976EBBF76}"/>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14</a:t>
            </a:fld>
            <a:endParaRPr lang="en-US" dirty="0"/>
          </a:p>
        </p:txBody>
      </p:sp>
    </p:spTree>
    <p:extLst>
      <p:ext uri="{BB962C8B-B14F-4D97-AF65-F5344CB8AC3E}">
        <p14:creationId xmlns:p14="http://schemas.microsoft.com/office/powerpoint/2010/main" val="4219064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DBE8655-C364-D952-5594-18D4965B2CD5}"/>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Continuous Aid</a:t>
            </a:r>
          </a:p>
        </p:txBody>
      </p:sp>
      <p:sp>
        <p:nvSpPr>
          <p:cNvPr id="2" name="Text Placeholder 14">
            <a:extLst>
              <a:ext uri="{FF2B5EF4-FFF2-40B4-BE49-F238E27FC236}">
                <a16:creationId xmlns:a16="http://schemas.microsoft.com/office/drawing/2014/main" id="{5F356A83-E264-257A-E640-ABB1CC6335E5}"/>
              </a:ext>
            </a:extLst>
          </p:cNvPr>
          <p:cNvSpPr txBox="1">
            <a:spLocks/>
          </p:cNvSpPr>
          <p:nvPr/>
        </p:nvSpPr>
        <p:spPr>
          <a:xfrm>
            <a:off x="2240280" y="640080"/>
            <a:ext cx="7543800" cy="7040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dirty="0"/>
              <a:t>What is continuous aid?</a:t>
            </a:r>
          </a:p>
        </p:txBody>
      </p:sp>
      <p:pic>
        <p:nvPicPr>
          <p:cNvPr id="8" name="Picture 7" descr="Two sailors involved in a conversation, with one expressing concern through open hands in a supportive and empathetic gesture.">
            <a:extLst>
              <a:ext uri="{FF2B5EF4-FFF2-40B4-BE49-F238E27FC236}">
                <a16:creationId xmlns:a16="http://schemas.microsoft.com/office/drawing/2014/main" id="{F1EF6B9F-97FB-CB2D-B08B-16A4757965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8912" y="2842451"/>
            <a:ext cx="3200400" cy="3200400"/>
          </a:xfrm>
          <a:prstGeom prst="rect">
            <a:avLst/>
          </a:prstGeom>
        </p:spPr>
      </p:pic>
      <p:pic>
        <p:nvPicPr>
          <p:cNvPr id="9" name="Picture 8" descr="Continuous Aid thermometer. ">
            <a:extLst>
              <a:ext uri="{FF2B5EF4-FFF2-40B4-BE49-F238E27FC236}">
                <a16:creationId xmlns:a16="http://schemas.microsoft.com/office/drawing/2014/main" id="{06760759-BC81-B97C-A88A-1452017ABA2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10314" y="2842451"/>
            <a:ext cx="3200400" cy="3200400"/>
          </a:xfrm>
          <a:prstGeom prst="rect">
            <a:avLst/>
          </a:prstGeom>
        </p:spPr>
      </p:pic>
      <p:pic>
        <p:nvPicPr>
          <p:cNvPr id="11" name="Picture 10" descr="Two Sailors engaged in conversation.">
            <a:extLst>
              <a:ext uri="{FF2B5EF4-FFF2-40B4-BE49-F238E27FC236}">
                <a16:creationId xmlns:a16="http://schemas.microsoft.com/office/drawing/2014/main" id="{E2ACC140-23F7-6776-C952-4604ECCA954C}"/>
              </a:ext>
            </a:extLst>
          </p:cNvPr>
          <p:cNvPicPr>
            <a:picLocks noChangeAspect="1"/>
          </p:cNvPicPr>
          <p:nvPr/>
        </p:nvPicPr>
        <p:blipFill>
          <a:blip r:embed="rId5"/>
          <a:srcRect/>
          <a:stretch/>
        </p:blipFill>
        <p:spPr>
          <a:xfrm>
            <a:off x="8560574" y="2842451"/>
            <a:ext cx="3200400" cy="3200400"/>
          </a:xfrm>
          <a:prstGeom prst="rect">
            <a:avLst/>
          </a:prstGeom>
        </p:spPr>
      </p:pic>
      <p:sp>
        <p:nvSpPr>
          <p:cNvPr id="5" name="Footer Placeholder 4">
            <a:extLst>
              <a:ext uri="{FF2B5EF4-FFF2-40B4-BE49-F238E27FC236}">
                <a16:creationId xmlns:a16="http://schemas.microsoft.com/office/drawing/2014/main" id="{6B9AD8CB-F575-123F-7822-8971BECC570B}"/>
              </a:ext>
            </a:extLst>
          </p:cNvPr>
          <p:cNvSpPr>
            <a:spLocks noGrp="1"/>
          </p:cNvSpPr>
          <p:nvPr>
            <p:ph type="ftr" sz="quarter" idx="11"/>
          </p:nvPr>
        </p:nvSpPr>
        <p:spPr/>
        <p:txBody>
          <a:bodyPr/>
          <a:lstStyle/>
          <a:p>
            <a:r>
              <a:rPr lang="en-US" dirty="0"/>
              <a:t>UNCLASSIFIED</a:t>
            </a:r>
          </a:p>
        </p:txBody>
      </p:sp>
      <p:sp>
        <p:nvSpPr>
          <p:cNvPr id="10" name="Slide Number Placeholder 2">
            <a:extLst>
              <a:ext uri="{FF2B5EF4-FFF2-40B4-BE49-F238E27FC236}">
                <a16:creationId xmlns:a16="http://schemas.microsoft.com/office/drawing/2014/main" id="{2462BF58-C606-507F-BBBC-CBF976EBBF76}"/>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15</a:t>
            </a:fld>
            <a:endParaRPr lang="en-US" dirty="0"/>
          </a:p>
        </p:txBody>
      </p:sp>
    </p:spTree>
    <p:extLst>
      <p:ext uri="{BB962C8B-B14F-4D97-AF65-F5344CB8AC3E}">
        <p14:creationId xmlns:p14="http://schemas.microsoft.com/office/powerpoint/2010/main" val="2057802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0FACB-345E-8D8A-C730-4BD39755EBA6}"/>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724D0A5A-F77D-5467-BFEF-33021047BEF1}"/>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Coordination Resources (continued)</a:t>
            </a:r>
          </a:p>
        </p:txBody>
      </p:sp>
      <p:sp>
        <p:nvSpPr>
          <p:cNvPr id="15" name="Text Placeholder 14">
            <a:extLst>
              <a:ext uri="{FF2B5EF4-FFF2-40B4-BE49-F238E27FC236}">
                <a16:creationId xmlns:a16="http://schemas.microsoft.com/office/drawing/2014/main" id="{4B138AA5-01D6-C037-3B18-FFE0CA71A1D7}"/>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dirty="0"/>
              <a:t>What are some resources available to support those who need additional support?</a:t>
            </a:r>
          </a:p>
        </p:txBody>
      </p:sp>
      <p:pic>
        <p:nvPicPr>
          <p:cNvPr id="3" name="Picture 2">
            <a:extLst>
              <a:ext uri="{FF2B5EF4-FFF2-40B4-BE49-F238E27FC236}">
                <a16:creationId xmlns:a16="http://schemas.microsoft.com/office/drawing/2014/main" id="{1983E835-3751-9303-066E-C4975FD0AC3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515" t="968" r="571" b="1050"/>
          <a:stretch>
            <a:fillRect/>
          </a:stretch>
        </p:blipFill>
        <p:spPr>
          <a:xfrm>
            <a:off x="485192" y="1744825"/>
            <a:ext cx="11215396" cy="4254760"/>
          </a:xfrm>
          <a:prstGeom prst="rect">
            <a:avLst/>
          </a:prstGeom>
          <a:solidFill>
            <a:srgbClr val="012A39"/>
          </a:solidFill>
          <a:ln w="38100">
            <a:solidFill>
              <a:srgbClr val="E8B00F"/>
            </a:solidFill>
          </a:ln>
        </p:spPr>
      </p:pic>
      <p:sp>
        <p:nvSpPr>
          <p:cNvPr id="5" name="TextBox 4">
            <a:extLst>
              <a:ext uri="{FF2B5EF4-FFF2-40B4-BE49-F238E27FC236}">
                <a16:creationId xmlns:a16="http://schemas.microsoft.com/office/drawing/2014/main" id="{F905D4D8-4116-A618-A4D4-76B5B9938D19}"/>
              </a:ext>
            </a:extLst>
          </p:cNvPr>
          <p:cNvSpPr txBox="1"/>
          <p:nvPr/>
        </p:nvSpPr>
        <p:spPr>
          <a:xfrm>
            <a:off x="545894" y="2090673"/>
            <a:ext cx="3022169" cy="830997"/>
          </a:xfrm>
          <a:prstGeom prst="rect">
            <a:avLst/>
          </a:prstGeom>
          <a:noFill/>
        </p:spPr>
        <p:txBody>
          <a:bodyPr wrap="square" rtlCol="0">
            <a:spAutoFit/>
          </a:bodyPr>
          <a:lstStyle/>
          <a:p>
            <a:pPr algn="ctr"/>
            <a:r>
              <a:rPr lang="en-US" sz="1600" b="1" dirty="0">
                <a:solidFill>
                  <a:srgbClr val="012A39"/>
                </a:solidFill>
                <a:latin typeface="Segoe UI Semibold" panose="020B0702040204020203" pitchFamily="34" charset="0"/>
                <a:cs typeface="Segoe UI Semibold" panose="020B0702040204020203" pitchFamily="34" charset="0"/>
              </a:rPr>
              <a:t>Sexual Assault Prevention </a:t>
            </a:r>
          </a:p>
          <a:p>
            <a:pPr algn="ctr"/>
            <a:r>
              <a:rPr lang="en-US" sz="1600" b="1" dirty="0">
                <a:solidFill>
                  <a:srgbClr val="012A39"/>
                </a:solidFill>
                <a:latin typeface="Segoe UI Semibold" panose="020B0702040204020203" pitchFamily="34" charset="0"/>
                <a:cs typeface="Segoe UI Semibold" panose="020B0702040204020203" pitchFamily="34" charset="0"/>
              </a:rPr>
              <a:t>and Response </a:t>
            </a:r>
          </a:p>
          <a:p>
            <a:pPr algn="ctr"/>
            <a:r>
              <a:rPr lang="en-US" sz="1600" b="1" dirty="0">
                <a:solidFill>
                  <a:srgbClr val="012A39"/>
                </a:solidFill>
                <a:latin typeface="Segoe UI Semibold" panose="020B0702040204020203" pitchFamily="34" charset="0"/>
                <a:cs typeface="Segoe UI Semibold" panose="020B0702040204020203" pitchFamily="34" charset="0"/>
              </a:rPr>
              <a:t>(SAPR)</a:t>
            </a:r>
          </a:p>
        </p:txBody>
      </p:sp>
      <p:sp>
        <p:nvSpPr>
          <p:cNvPr id="6" name="TextBox 5">
            <a:extLst>
              <a:ext uri="{FF2B5EF4-FFF2-40B4-BE49-F238E27FC236}">
                <a16:creationId xmlns:a16="http://schemas.microsoft.com/office/drawing/2014/main" id="{1E45C243-D2AC-8DD0-EA9E-12E45EEE4230}"/>
              </a:ext>
            </a:extLst>
          </p:cNvPr>
          <p:cNvSpPr txBox="1"/>
          <p:nvPr/>
        </p:nvSpPr>
        <p:spPr>
          <a:xfrm>
            <a:off x="545894" y="3417113"/>
            <a:ext cx="3022169" cy="830997"/>
          </a:xfrm>
          <a:prstGeom prst="rect">
            <a:avLst/>
          </a:prstGeom>
          <a:noFill/>
        </p:spPr>
        <p:txBody>
          <a:bodyPr wrap="square" rtlCol="0">
            <a:spAutoFit/>
          </a:bodyPr>
          <a:lstStyle/>
          <a:p>
            <a:pPr algn="ctr"/>
            <a:r>
              <a:rPr lang="en-US" sz="1600" b="1" dirty="0">
                <a:solidFill>
                  <a:srgbClr val="012A39"/>
                </a:solidFill>
                <a:latin typeface="Segoe UI Semibold" panose="020B0702040204020203" pitchFamily="34" charset="0"/>
                <a:cs typeface="Segoe UI Semibold" panose="020B0702040204020203" pitchFamily="34" charset="0"/>
              </a:rPr>
              <a:t>Command Managed </a:t>
            </a:r>
          </a:p>
          <a:p>
            <a:pPr algn="ctr"/>
            <a:r>
              <a:rPr lang="en-US" sz="1600" b="1" dirty="0">
                <a:solidFill>
                  <a:srgbClr val="012A39"/>
                </a:solidFill>
                <a:latin typeface="Segoe UI Semibold" panose="020B0702040204020203" pitchFamily="34" charset="0"/>
                <a:cs typeface="Segoe UI Semibold" panose="020B0702040204020203" pitchFamily="34" charset="0"/>
              </a:rPr>
              <a:t>Equal Opportunity</a:t>
            </a:r>
          </a:p>
          <a:p>
            <a:pPr algn="ctr"/>
            <a:r>
              <a:rPr lang="en-US" sz="1600" b="1" dirty="0">
                <a:solidFill>
                  <a:srgbClr val="012A39"/>
                </a:solidFill>
                <a:latin typeface="Segoe UI Semibold" panose="020B0702040204020203" pitchFamily="34" charset="0"/>
                <a:cs typeface="Segoe UI Semibold" panose="020B0702040204020203" pitchFamily="34" charset="0"/>
              </a:rPr>
              <a:t>(CMEO)</a:t>
            </a:r>
          </a:p>
        </p:txBody>
      </p:sp>
      <p:sp>
        <p:nvSpPr>
          <p:cNvPr id="7" name="TextBox 6">
            <a:extLst>
              <a:ext uri="{FF2B5EF4-FFF2-40B4-BE49-F238E27FC236}">
                <a16:creationId xmlns:a16="http://schemas.microsoft.com/office/drawing/2014/main" id="{62F2DEB9-3D6D-FFFC-9C2C-1F412EDF6CF4}"/>
              </a:ext>
            </a:extLst>
          </p:cNvPr>
          <p:cNvSpPr txBox="1"/>
          <p:nvPr/>
        </p:nvSpPr>
        <p:spPr>
          <a:xfrm>
            <a:off x="545894" y="4712557"/>
            <a:ext cx="3022169" cy="830997"/>
          </a:xfrm>
          <a:prstGeom prst="rect">
            <a:avLst/>
          </a:prstGeom>
          <a:noFill/>
        </p:spPr>
        <p:txBody>
          <a:bodyPr wrap="square" rtlCol="0">
            <a:spAutoFit/>
          </a:bodyPr>
          <a:lstStyle/>
          <a:p>
            <a:pPr algn="ctr"/>
            <a:r>
              <a:rPr lang="en-US" sz="1600" b="1" dirty="0">
                <a:solidFill>
                  <a:srgbClr val="012A39"/>
                </a:solidFill>
                <a:latin typeface="Segoe UI Semibold" panose="020B0702040204020203" pitchFamily="34" charset="0"/>
                <a:cs typeface="Segoe UI Semibold" panose="020B0702040204020203" pitchFamily="34" charset="0"/>
              </a:rPr>
              <a:t>Uniform Code</a:t>
            </a:r>
          </a:p>
          <a:p>
            <a:pPr algn="ctr"/>
            <a:r>
              <a:rPr lang="en-US" sz="1600" b="1" dirty="0">
                <a:solidFill>
                  <a:srgbClr val="012A39"/>
                </a:solidFill>
                <a:latin typeface="Segoe UI Semibold" panose="020B0702040204020203" pitchFamily="34" charset="0"/>
                <a:cs typeface="Segoe UI Semibold" panose="020B0702040204020203" pitchFamily="34" charset="0"/>
              </a:rPr>
              <a:t>Of Military Justice</a:t>
            </a:r>
          </a:p>
          <a:p>
            <a:pPr algn="ctr"/>
            <a:r>
              <a:rPr lang="en-US" sz="1600" b="1" dirty="0">
                <a:solidFill>
                  <a:srgbClr val="012A39"/>
                </a:solidFill>
                <a:latin typeface="Segoe UI Semibold" panose="020B0702040204020203" pitchFamily="34" charset="0"/>
                <a:cs typeface="Segoe UI Semibold" panose="020B0702040204020203" pitchFamily="34" charset="0"/>
              </a:rPr>
              <a:t>(UCMJ)</a:t>
            </a:r>
          </a:p>
        </p:txBody>
      </p:sp>
      <p:sp>
        <p:nvSpPr>
          <p:cNvPr id="8" name="TextBox 7">
            <a:extLst>
              <a:ext uri="{FF2B5EF4-FFF2-40B4-BE49-F238E27FC236}">
                <a16:creationId xmlns:a16="http://schemas.microsoft.com/office/drawing/2014/main" id="{139FAC9E-B214-93AC-4BFF-AAD7723DF74E}"/>
              </a:ext>
            </a:extLst>
          </p:cNvPr>
          <p:cNvSpPr txBox="1"/>
          <p:nvPr/>
        </p:nvSpPr>
        <p:spPr>
          <a:xfrm>
            <a:off x="8666623" y="2090673"/>
            <a:ext cx="3022169" cy="830997"/>
          </a:xfrm>
          <a:prstGeom prst="rect">
            <a:avLst/>
          </a:prstGeom>
          <a:noFill/>
        </p:spPr>
        <p:txBody>
          <a:bodyPr wrap="square" rtlCol="0">
            <a:spAutoFit/>
          </a:bodyPr>
          <a:lstStyle/>
          <a:p>
            <a:pPr algn="ctr"/>
            <a:r>
              <a:rPr lang="en-US" sz="1600" b="1" dirty="0">
                <a:solidFill>
                  <a:srgbClr val="012A39"/>
                </a:solidFill>
                <a:latin typeface="Segoe UI Semibold" panose="020B0702040204020203" pitchFamily="34" charset="0"/>
                <a:cs typeface="Segoe UI Semibold" panose="020B0702040204020203" pitchFamily="34" charset="0"/>
              </a:rPr>
              <a:t>Navy Sexual Harassment</a:t>
            </a:r>
          </a:p>
          <a:p>
            <a:pPr algn="ctr"/>
            <a:r>
              <a:rPr lang="en-US" sz="1600" b="1" dirty="0">
                <a:solidFill>
                  <a:srgbClr val="012A39"/>
                </a:solidFill>
                <a:latin typeface="Segoe UI Semibold" panose="020B0702040204020203" pitchFamily="34" charset="0"/>
                <a:cs typeface="Segoe UI Semibold" panose="020B0702040204020203" pitchFamily="34" charset="0"/>
              </a:rPr>
              <a:t>Prevention and </a:t>
            </a:r>
          </a:p>
          <a:p>
            <a:pPr algn="ctr"/>
            <a:r>
              <a:rPr lang="en-US" sz="1600" b="1" dirty="0">
                <a:solidFill>
                  <a:srgbClr val="012A39"/>
                </a:solidFill>
                <a:latin typeface="Segoe UI Semibold" panose="020B0702040204020203" pitchFamily="34" charset="0"/>
                <a:cs typeface="Segoe UI Semibold" panose="020B0702040204020203" pitchFamily="34" charset="0"/>
              </a:rPr>
              <a:t>Response Programs</a:t>
            </a:r>
          </a:p>
        </p:txBody>
      </p:sp>
      <p:sp>
        <p:nvSpPr>
          <p:cNvPr id="9" name="TextBox 8">
            <a:extLst>
              <a:ext uri="{FF2B5EF4-FFF2-40B4-BE49-F238E27FC236}">
                <a16:creationId xmlns:a16="http://schemas.microsoft.com/office/drawing/2014/main" id="{9185D82D-FCB3-6395-9BFA-1F79D4537B24}"/>
              </a:ext>
            </a:extLst>
          </p:cNvPr>
          <p:cNvSpPr txBox="1"/>
          <p:nvPr/>
        </p:nvSpPr>
        <p:spPr>
          <a:xfrm>
            <a:off x="8666623" y="3618593"/>
            <a:ext cx="3022169" cy="338554"/>
          </a:xfrm>
          <a:prstGeom prst="rect">
            <a:avLst/>
          </a:prstGeom>
          <a:noFill/>
        </p:spPr>
        <p:txBody>
          <a:bodyPr wrap="square" rtlCol="0">
            <a:spAutoFit/>
          </a:bodyPr>
          <a:lstStyle/>
          <a:p>
            <a:pPr algn="ctr"/>
            <a:r>
              <a:rPr lang="en-US" sz="1600" b="1" dirty="0">
                <a:solidFill>
                  <a:srgbClr val="012A39"/>
                </a:solidFill>
                <a:latin typeface="Segoe UI Semibold" panose="020B0702040204020203" pitchFamily="34" charset="0"/>
                <a:cs typeface="Segoe UI Semibold" panose="020B0702040204020203" pitchFamily="34" charset="0"/>
              </a:rPr>
              <a:t>Suicide Prevention</a:t>
            </a:r>
          </a:p>
        </p:txBody>
      </p:sp>
      <p:sp>
        <p:nvSpPr>
          <p:cNvPr id="10" name="TextBox 9">
            <a:extLst>
              <a:ext uri="{FF2B5EF4-FFF2-40B4-BE49-F238E27FC236}">
                <a16:creationId xmlns:a16="http://schemas.microsoft.com/office/drawing/2014/main" id="{BFB6FE54-12AC-3FD1-BC03-0FEF18E6D0FA}"/>
              </a:ext>
            </a:extLst>
          </p:cNvPr>
          <p:cNvSpPr txBox="1"/>
          <p:nvPr/>
        </p:nvSpPr>
        <p:spPr>
          <a:xfrm>
            <a:off x="8666623" y="4945028"/>
            <a:ext cx="3022169" cy="338554"/>
          </a:xfrm>
          <a:prstGeom prst="rect">
            <a:avLst/>
          </a:prstGeom>
          <a:noFill/>
        </p:spPr>
        <p:txBody>
          <a:bodyPr wrap="square" rtlCol="0">
            <a:spAutoFit/>
          </a:bodyPr>
          <a:lstStyle/>
          <a:p>
            <a:pPr algn="ctr"/>
            <a:r>
              <a:rPr lang="en-US" sz="1600" b="1" dirty="0">
                <a:solidFill>
                  <a:srgbClr val="012A39"/>
                </a:solidFill>
                <a:latin typeface="Segoe UI Semibold" panose="020B0702040204020203" pitchFamily="34" charset="0"/>
                <a:cs typeface="Segoe UI Semibold" panose="020B0702040204020203" pitchFamily="34" charset="0"/>
              </a:rPr>
              <a:t>Chaplains</a:t>
            </a:r>
          </a:p>
        </p:txBody>
      </p:sp>
      <p:sp>
        <p:nvSpPr>
          <p:cNvPr id="2" name="Footer Placeholder 1">
            <a:extLst>
              <a:ext uri="{FF2B5EF4-FFF2-40B4-BE49-F238E27FC236}">
                <a16:creationId xmlns:a16="http://schemas.microsoft.com/office/drawing/2014/main" id="{7038D132-BD99-B35D-3C22-7B3218400850}"/>
              </a:ext>
            </a:extLst>
          </p:cNvPr>
          <p:cNvSpPr>
            <a:spLocks noGrp="1"/>
          </p:cNvSpPr>
          <p:nvPr>
            <p:ph type="ftr" sz="quarter" idx="11"/>
          </p:nvPr>
        </p:nvSpPr>
        <p:spPr/>
        <p:txBody>
          <a:bodyPr/>
          <a:lstStyle/>
          <a:p>
            <a:r>
              <a:rPr lang="en-US" dirty="0"/>
              <a:t>UNCLASSIFIED</a:t>
            </a:r>
          </a:p>
        </p:txBody>
      </p:sp>
      <p:sp>
        <p:nvSpPr>
          <p:cNvPr id="4" name="Slide Number Placeholder 2">
            <a:extLst>
              <a:ext uri="{FF2B5EF4-FFF2-40B4-BE49-F238E27FC236}">
                <a16:creationId xmlns:a16="http://schemas.microsoft.com/office/drawing/2014/main" id="{8C0D20A5-7D1B-E23F-2EA0-5344D000E34F}"/>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16</a:t>
            </a:fld>
            <a:endParaRPr lang="en-US" dirty="0"/>
          </a:p>
        </p:txBody>
      </p:sp>
    </p:spTree>
    <p:extLst>
      <p:ext uri="{BB962C8B-B14F-4D97-AF65-F5344CB8AC3E}">
        <p14:creationId xmlns:p14="http://schemas.microsoft.com/office/powerpoint/2010/main" val="909720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E70D02-506B-2AD0-873F-B31016CB5690}"/>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Levels of Aid Activity</a:t>
            </a:r>
          </a:p>
        </p:txBody>
      </p:sp>
      <p:sp>
        <p:nvSpPr>
          <p:cNvPr id="3" name="Text Placeholder 8">
            <a:extLst>
              <a:ext uri="{FF2B5EF4-FFF2-40B4-BE49-F238E27FC236}">
                <a16:creationId xmlns:a16="http://schemas.microsoft.com/office/drawing/2014/main" id="{C360CD46-9578-A9D1-848E-A0A4DC1BD953}"/>
              </a:ext>
            </a:extLst>
          </p:cNvPr>
          <p:cNvSpPr txBox="1">
            <a:spLocks/>
          </p:cNvSpPr>
          <p:nvPr/>
        </p:nvSpPr>
        <p:spPr>
          <a:xfrm>
            <a:off x="2240280" y="640080"/>
            <a:ext cx="7543800" cy="7040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dirty="0"/>
              <a:t>Are the images displaying primary aid or secondary aid?</a:t>
            </a:r>
          </a:p>
        </p:txBody>
      </p:sp>
      <p:pic>
        <p:nvPicPr>
          <p:cNvPr id="14" name="Picture 13" descr="Two sailors engaged in discussion: one appears visibly upset, expressing distress, while the other offers comfort and support with open hands and a sympathetic demeanor.">
            <a:extLst>
              <a:ext uri="{FF2B5EF4-FFF2-40B4-BE49-F238E27FC236}">
                <a16:creationId xmlns:a16="http://schemas.microsoft.com/office/drawing/2014/main" id="{A3764413-4558-38A5-E1B4-2C3EFC2479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8912" y="1697736"/>
            <a:ext cx="3200400" cy="2060448"/>
          </a:xfrm>
          <a:prstGeom prst="rect">
            <a:avLst/>
          </a:prstGeom>
        </p:spPr>
      </p:pic>
      <p:pic>
        <p:nvPicPr>
          <p:cNvPr id="15" name="Picture 14" descr="Two sailors involved in a conversation, with one expressing concern through open hands in a supportive and empathetic gesture.">
            <a:extLst>
              <a:ext uri="{FF2B5EF4-FFF2-40B4-BE49-F238E27FC236}">
                <a16:creationId xmlns:a16="http://schemas.microsoft.com/office/drawing/2014/main" id="{BA27D97F-A839-FD97-F3A9-08904EFA01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89318" y="1697736"/>
            <a:ext cx="3200400" cy="2060448"/>
          </a:xfrm>
          <a:prstGeom prst="rect">
            <a:avLst/>
          </a:prstGeom>
        </p:spPr>
      </p:pic>
      <p:pic>
        <p:nvPicPr>
          <p:cNvPr id="16" name="Picture 15" descr="Individuals holding each other’s hands, offering comfort and support to one person who appears distressed.">
            <a:extLst>
              <a:ext uri="{FF2B5EF4-FFF2-40B4-BE49-F238E27FC236}">
                <a16:creationId xmlns:a16="http://schemas.microsoft.com/office/drawing/2014/main" id="{65827CDC-72FA-CA45-4198-BFD20B0027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60574" y="1697736"/>
            <a:ext cx="3200400" cy="2060448"/>
          </a:xfrm>
          <a:prstGeom prst="rect">
            <a:avLst/>
          </a:prstGeom>
        </p:spPr>
      </p:pic>
      <p:pic>
        <p:nvPicPr>
          <p:cNvPr id="17" name="Picture 16" descr="Two Sailors engaged in serious conversation.">
            <a:extLst>
              <a:ext uri="{FF2B5EF4-FFF2-40B4-BE49-F238E27FC236}">
                <a16:creationId xmlns:a16="http://schemas.microsoft.com/office/drawing/2014/main" id="{CD9BA80C-1B19-C5EB-0D5C-5E263F7588C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8912" y="3985749"/>
            <a:ext cx="3200400" cy="2060448"/>
          </a:xfrm>
          <a:prstGeom prst="rect">
            <a:avLst/>
          </a:prstGeom>
        </p:spPr>
      </p:pic>
      <p:pic>
        <p:nvPicPr>
          <p:cNvPr id="18" name="Picture 17" descr="A paramedic assessing a patient's heart rate during a critical life-saving emergency.">
            <a:extLst>
              <a:ext uri="{FF2B5EF4-FFF2-40B4-BE49-F238E27FC236}">
                <a16:creationId xmlns:a16="http://schemas.microsoft.com/office/drawing/2014/main" id="{A01A919B-B6D2-DBF0-4562-EF5CC82DDCD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489318" y="3985749"/>
            <a:ext cx="3200400" cy="2060448"/>
          </a:xfrm>
          <a:prstGeom prst="rect">
            <a:avLst/>
          </a:prstGeom>
        </p:spPr>
      </p:pic>
      <p:pic>
        <p:nvPicPr>
          <p:cNvPr id="19" name="Picture 18" descr="Two Sailors engaged in serious conversation.">
            <a:extLst>
              <a:ext uri="{FF2B5EF4-FFF2-40B4-BE49-F238E27FC236}">
                <a16:creationId xmlns:a16="http://schemas.microsoft.com/office/drawing/2014/main" id="{FAB2C1FB-8BB5-0136-B74F-C5CF8538D57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560574" y="3985749"/>
            <a:ext cx="3200400" cy="2060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dirty="0"/>
              <a:t>UNCLASSIFIED</a:t>
            </a:r>
          </a:p>
        </p:txBody>
      </p:sp>
      <p:sp>
        <p:nvSpPr>
          <p:cNvPr id="9" name="Slide Number Placeholder 2">
            <a:extLst>
              <a:ext uri="{FF2B5EF4-FFF2-40B4-BE49-F238E27FC236}">
                <a16:creationId xmlns:a16="http://schemas.microsoft.com/office/drawing/2014/main" id="{78B98712-F932-BAD9-9DD3-050FEE5B4411}"/>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17</a:t>
            </a:fld>
            <a:endParaRPr lang="en-US" dirty="0"/>
          </a:p>
        </p:txBody>
      </p:sp>
    </p:spTree>
    <p:extLst>
      <p:ext uri="{BB962C8B-B14F-4D97-AF65-F5344CB8AC3E}">
        <p14:creationId xmlns:p14="http://schemas.microsoft.com/office/powerpoint/2010/main" val="2586388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98FFF-03E9-BD9D-AF61-9CA5CA12C84C}"/>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62433DA5-8E70-A691-FB57-302D1963D196}"/>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COSFA and the Warrior Mindset (continued</a:t>
            </a:r>
            <a:r>
              <a:rPr lang="en-US" sz="1200" b="1" dirty="0">
                <a:solidFill>
                  <a:srgbClr val="00293A"/>
                </a:solidFill>
                <a:ea typeface="+mn-ea"/>
              </a:rPr>
              <a:t>)</a:t>
            </a:r>
            <a:endPar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endParaRPr>
          </a:p>
        </p:txBody>
      </p:sp>
      <p:pic>
        <p:nvPicPr>
          <p:cNvPr id="3" name="Picture 2" descr="Sailors expressing a range of emotions:  sincerity, joy, happiness, and sadness.">
            <a:extLst>
              <a:ext uri="{FF2B5EF4-FFF2-40B4-BE49-F238E27FC236}">
                <a16:creationId xmlns:a16="http://schemas.microsoft.com/office/drawing/2014/main" id="{C47ECC13-1850-BD1C-6294-150D446710C2}"/>
              </a:ext>
            </a:extLst>
          </p:cNvPr>
          <p:cNvPicPr>
            <a:picLocks noChangeAspect="1"/>
          </p:cNvPicPr>
          <p:nvPr/>
        </p:nvPicPr>
        <p:blipFill>
          <a:blip r:embed="rId3"/>
          <a:srcRect/>
          <a:stretch/>
        </p:blipFill>
        <p:spPr>
          <a:xfrm>
            <a:off x="438912" y="1700783"/>
            <a:ext cx="3200400" cy="4346448"/>
          </a:xfrm>
          <a:prstGeom prst="rect">
            <a:avLst/>
          </a:prstGeom>
        </p:spPr>
      </p:pic>
      <p:pic>
        <p:nvPicPr>
          <p:cNvPr id="2" name="Picture 1" descr="The Warrior Mindset embodies a holistic approach, integrating the mind, body, and spirit in a continuous cycle of commitment, preparation, execution, and reflection.">
            <a:extLst>
              <a:ext uri="{FF2B5EF4-FFF2-40B4-BE49-F238E27FC236}">
                <a16:creationId xmlns:a16="http://schemas.microsoft.com/office/drawing/2014/main" id="{8300E21F-F915-26AC-CC78-3D0DC8533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7516" y="1845785"/>
            <a:ext cx="4076526" cy="4056444"/>
          </a:xfrm>
          <a:prstGeom prst="rect">
            <a:avLst/>
          </a:prstGeom>
        </p:spPr>
      </p:pic>
      <p:pic>
        <p:nvPicPr>
          <p:cNvPr id="7" name="Picture 6" descr="Sailors in service dress navy uniforms covering a casket with an American flag at a burial site.">
            <a:extLst>
              <a:ext uri="{FF2B5EF4-FFF2-40B4-BE49-F238E27FC236}">
                <a16:creationId xmlns:a16="http://schemas.microsoft.com/office/drawing/2014/main" id="{48D759BC-C4C1-EAF6-2CD7-327455BEBD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60574" y="1700783"/>
            <a:ext cx="3200400" cy="4346448"/>
          </a:xfrm>
          <a:prstGeom prst="rect">
            <a:avLst/>
          </a:prstGeom>
        </p:spPr>
      </p:pic>
      <p:sp>
        <p:nvSpPr>
          <p:cNvPr id="5" name="Footer Placeholder 4">
            <a:extLst>
              <a:ext uri="{FF2B5EF4-FFF2-40B4-BE49-F238E27FC236}">
                <a16:creationId xmlns:a16="http://schemas.microsoft.com/office/drawing/2014/main" id="{0C7FDBD2-80D5-ABBC-3503-BBCF164B7911}"/>
              </a:ext>
            </a:extLst>
          </p:cNvPr>
          <p:cNvSpPr>
            <a:spLocks noGrp="1"/>
          </p:cNvSpPr>
          <p:nvPr>
            <p:ph type="ftr" sz="quarter" idx="11"/>
          </p:nvPr>
        </p:nvSpPr>
        <p:spPr/>
        <p:txBody>
          <a:bodyPr/>
          <a:lstStyle/>
          <a:p>
            <a:r>
              <a:rPr lang="en-US" dirty="0"/>
              <a:t>UNCLASSIFIED</a:t>
            </a:r>
          </a:p>
        </p:txBody>
      </p:sp>
      <p:sp>
        <p:nvSpPr>
          <p:cNvPr id="6" name="Slide Number Placeholder 5">
            <a:extLst>
              <a:ext uri="{FF2B5EF4-FFF2-40B4-BE49-F238E27FC236}">
                <a16:creationId xmlns:a16="http://schemas.microsoft.com/office/drawing/2014/main" id="{BBA6F189-31D5-45F9-FF91-4379341250CC}"/>
              </a:ext>
            </a:extLst>
          </p:cNvPr>
          <p:cNvSpPr>
            <a:spLocks noGrp="1"/>
          </p:cNvSpPr>
          <p:nvPr>
            <p:ph type="sldNum" sz="quarter" idx="12"/>
          </p:nvPr>
        </p:nvSpPr>
        <p:spPr/>
        <p:txBody>
          <a:bodyPr/>
          <a:lstStyle/>
          <a:p>
            <a:fld id="{92230763-09DA-4369-B759-4F3C13DCD774}" type="slidenum">
              <a:rPr lang="en-US" smtClean="0"/>
              <a:t>18</a:t>
            </a:fld>
            <a:endParaRPr lang="en-US" dirty="0"/>
          </a:p>
        </p:txBody>
      </p:sp>
    </p:spTree>
    <p:extLst>
      <p:ext uri="{BB962C8B-B14F-4D97-AF65-F5344CB8AC3E}">
        <p14:creationId xmlns:p14="http://schemas.microsoft.com/office/powerpoint/2010/main" val="2475988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CD4620-0332-EBDF-4AFB-6D80C58B8E42}"/>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Call to Action</a:t>
            </a:r>
          </a:p>
        </p:txBody>
      </p:sp>
      <p:sp>
        <p:nvSpPr>
          <p:cNvPr id="5" name="TextBox 4">
            <a:extLst>
              <a:ext uri="{FF2B5EF4-FFF2-40B4-BE49-F238E27FC236}">
                <a16:creationId xmlns:a16="http://schemas.microsoft.com/office/drawing/2014/main" id="{424BAB13-87A6-550D-3580-B5739A8EA08B}"/>
              </a:ext>
            </a:extLst>
          </p:cNvPr>
          <p:cNvSpPr txBox="1"/>
          <p:nvPr/>
        </p:nvSpPr>
        <p:spPr>
          <a:xfrm>
            <a:off x="424398" y="1647052"/>
            <a:ext cx="10461316" cy="1415772"/>
          </a:xfrm>
          <a:prstGeom prst="rect">
            <a:avLst/>
          </a:prstGeom>
          <a:noFill/>
        </p:spPr>
        <p:txBody>
          <a:bodyPr wrap="square" lIns="91440" tIns="45720" rIns="91440" bIns="45720" rtlCol="0" anchor="t">
            <a:spAutoFit/>
          </a:bodyPr>
          <a:lstStyle/>
          <a:p>
            <a:r>
              <a:rPr lang="en-US" sz="2900"/>
              <a:t>Be prepared to recognize, respond to, and manage stress in any environment!</a:t>
            </a:r>
            <a:endParaRPr lang="en-US" sz="2900">
              <a:solidFill>
                <a:srgbClr val="000000"/>
              </a:solidFill>
            </a:endParaRPr>
          </a:p>
          <a:p>
            <a:endParaRPr lang="en-US" sz="2800" dirty="0">
              <a:cs typeface="Segoe UI"/>
            </a:endParaRPr>
          </a:p>
        </p:txBody>
      </p:sp>
      <p:pic>
        <p:nvPicPr>
          <p:cNvPr id="7" name="Picture 6">
            <a:extLst>
              <a:ext uri="{FF2B5EF4-FFF2-40B4-BE49-F238E27FC236}">
                <a16:creationId xmlns:a16="http://schemas.microsoft.com/office/drawing/2014/main" id="{71D8FB92-C393-E8EB-7CA1-02E8CBAB374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12" y="2752344"/>
            <a:ext cx="11338560" cy="3297936"/>
          </a:xfrm>
          <a:prstGeom prst="rect">
            <a:avLst/>
          </a:prstGeom>
        </p:spPr>
      </p:pic>
      <p:sp>
        <p:nvSpPr>
          <p:cNvPr id="2" name="Footer Placeholder 1">
            <a:extLst>
              <a:ext uri="{FF2B5EF4-FFF2-40B4-BE49-F238E27FC236}">
                <a16:creationId xmlns:a16="http://schemas.microsoft.com/office/drawing/2014/main" id="{9E40963D-CA90-F7B9-55A7-A631DC553258}"/>
              </a:ext>
            </a:extLst>
          </p:cNvPr>
          <p:cNvSpPr>
            <a:spLocks noGrp="1"/>
          </p:cNvSpPr>
          <p:nvPr>
            <p:ph type="ftr" sz="quarter" idx="11"/>
          </p:nvPr>
        </p:nvSpPr>
        <p:spPr/>
        <p:txBody>
          <a:bodyPr/>
          <a:lstStyle/>
          <a:p>
            <a:r>
              <a:rPr lang="en-US"/>
              <a:t>UNCLASSIFIED</a:t>
            </a:r>
          </a:p>
        </p:txBody>
      </p:sp>
      <p:sp>
        <p:nvSpPr>
          <p:cNvPr id="3" name="Slide Number Placeholder 2">
            <a:extLst>
              <a:ext uri="{FF2B5EF4-FFF2-40B4-BE49-F238E27FC236}">
                <a16:creationId xmlns:a16="http://schemas.microsoft.com/office/drawing/2014/main" id="{93D6E500-6154-9633-C07D-7E59702ADDD1}"/>
              </a:ext>
            </a:extLst>
          </p:cNvPr>
          <p:cNvSpPr>
            <a:spLocks noGrp="1"/>
          </p:cNvSpPr>
          <p:nvPr>
            <p:ph type="sldNum" sz="quarter" idx="12"/>
          </p:nvPr>
        </p:nvSpPr>
        <p:spPr>
          <a:xfrm>
            <a:off x="9154060" y="6356350"/>
            <a:ext cx="2551176" cy="365125"/>
          </a:xfrm>
        </p:spPr>
        <p:txBody>
          <a:bodyPr/>
          <a:lstStyle/>
          <a:p>
            <a:fld id="{92230763-09DA-4369-B759-4F3C13DCD774}" type="slidenum">
              <a:rPr lang="en-US" smtClean="0"/>
              <a:t>19</a:t>
            </a:fld>
            <a:endParaRPr lang="en-US"/>
          </a:p>
        </p:txBody>
      </p:sp>
    </p:spTree>
    <p:extLst>
      <p:ext uri="{BB962C8B-B14F-4D97-AF65-F5344CB8AC3E}">
        <p14:creationId xmlns:p14="http://schemas.microsoft.com/office/powerpoint/2010/main" val="2062159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50AB1B3-969C-50F3-12FE-177005031188}"/>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Introduction</a:t>
            </a:r>
          </a:p>
        </p:txBody>
      </p:sp>
      <p:sp>
        <p:nvSpPr>
          <p:cNvPr id="6" name="TextBox 5">
            <a:extLst>
              <a:ext uri="{FF2B5EF4-FFF2-40B4-BE49-F238E27FC236}">
                <a16:creationId xmlns:a16="http://schemas.microsoft.com/office/drawing/2014/main" id="{B44DF680-1E6F-4EE2-D8A6-4BB0EA40582E}"/>
              </a:ext>
            </a:extLst>
          </p:cNvPr>
          <p:cNvSpPr txBox="1"/>
          <p:nvPr/>
        </p:nvSpPr>
        <p:spPr>
          <a:xfrm>
            <a:off x="2975429" y="2090526"/>
            <a:ext cx="6604000" cy="923330"/>
          </a:xfrm>
          <a:prstGeom prst="rect">
            <a:avLst/>
          </a:prstGeom>
          <a:noFill/>
        </p:spPr>
        <p:txBody>
          <a:bodyPr wrap="square" rtlCol="0">
            <a:spAutoFit/>
          </a:bodyPr>
          <a:lstStyle/>
          <a:p>
            <a:r>
              <a:rPr lang="en-US" sz="5400" b="1" dirty="0"/>
              <a:t>Warrior Toughness</a:t>
            </a:r>
          </a:p>
        </p:txBody>
      </p:sp>
      <p:sp>
        <p:nvSpPr>
          <p:cNvPr id="3" name="Subtitle 2">
            <a:extLst>
              <a:ext uri="{FF2B5EF4-FFF2-40B4-BE49-F238E27FC236}">
                <a16:creationId xmlns:a16="http://schemas.microsoft.com/office/drawing/2014/main" id="{95722366-535C-0ACC-7D8D-98ACEAB09C10}"/>
              </a:ext>
            </a:extLst>
          </p:cNvPr>
          <p:cNvSpPr>
            <a:spLocks noGrp="1"/>
          </p:cNvSpPr>
          <p:nvPr>
            <p:ph type="subTitle" idx="1"/>
          </p:nvPr>
        </p:nvSpPr>
        <p:spPr/>
        <p:txBody>
          <a:bodyPr/>
          <a:lstStyle/>
          <a:p>
            <a:r>
              <a:rPr lang="en-US" dirty="0"/>
              <a:t>MIND • BODY • SPIRIT</a:t>
            </a:r>
          </a:p>
        </p:txBody>
      </p:sp>
      <p:sp>
        <p:nvSpPr>
          <p:cNvPr id="4" name="Text Placeholder 3">
            <a:extLst>
              <a:ext uri="{FF2B5EF4-FFF2-40B4-BE49-F238E27FC236}">
                <a16:creationId xmlns:a16="http://schemas.microsoft.com/office/drawing/2014/main" id="{77FABC52-7691-18C0-008A-71586A3B2D9F}"/>
              </a:ext>
            </a:extLst>
          </p:cNvPr>
          <p:cNvSpPr>
            <a:spLocks noGrp="1"/>
          </p:cNvSpPr>
          <p:nvPr>
            <p:ph type="body" sz="quarter" idx="13"/>
          </p:nvPr>
        </p:nvSpPr>
        <p:spPr/>
        <p:txBody>
          <a:bodyPr/>
          <a:lstStyle/>
          <a:p>
            <a:r>
              <a:rPr lang="en-US" dirty="0"/>
              <a:t>Combat and Operational Stress First Aid (COSFA)</a:t>
            </a:r>
          </a:p>
        </p:txBody>
      </p:sp>
    </p:spTree>
    <p:extLst>
      <p:ext uri="{BB962C8B-B14F-4D97-AF65-F5344CB8AC3E}">
        <p14:creationId xmlns:p14="http://schemas.microsoft.com/office/powerpoint/2010/main" val="3894270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9E2D211-27FE-096C-92AA-6083327A758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References</a:t>
            </a:r>
          </a:p>
        </p:txBody>
      </p:sp>
      <p:sp>
        <p:nvSpPr>
          <p:cNvPr id="6" name="Text Placeholder 5">
            <a:extLst>
              <a:ext uri="{FF2B5EF4-FFF2-40B4-BE49-F238E27FC236}">
                <a16:creationId xmlns:a16="http://schemas.microsoft.com/office/drawing/2014/main" id="{617B1A3E-1673-7800-BD41-2E2823DB9B60}"/>
              </a:ext>
            </a:extLst>
          </p:cNvPr>
          <p:cNvSpPr>
            <a:spLocks noGrp="1"/>
          </p:cNvSpPr>
          <p:nvPr>
            <p:ph type="body" sz="quarter" idx="13"/>
          </p:nvPr>
        </p:nvSpPr>
        <p:spPr>
          <a:xfrm>
            <a:off x="438912" y="1700784"/>
            <a:ext cx="11188461" cy="4538362"/>
          </a:xfrm>
        </p:spPr>
        <p:txBody>
          <a:bodyPr/>
          <a:lstStyle/>
          <a:p>
            <a:r>
              <a:rPr lang="en-US" sz="4400" dirty="0"/>
              <a:t>Tools and Resources</a:t>
            </a:r>
          </a:p>
          <a:p>
            <a:pPr marL="228600" indent="-228600">
              <a:buFont typeface="Arial" panose="020B0604020202020204" pitchFamily="34" charset="0"/>
              <a:buChar char="•"/>
            </a:pPr>
            <a:r>
              <a:rPr lang="en-US" dirty="0"/>
              <a:t>https://www.netc.navy.mil/Warrior-Toughness/</a:t>
            </a:r>
          </a:p>
          <a:p>
            <a:pPr marL="228600" indent="-228600">
              <a:buFont typeface="Arial" panose="020B0604020202020204" pitchFamily="34" charset="0"/>
              <a:buChar char="•"/>
            </a:pPr>
            <a:r>
              <a:rPr lang="en-US" dirty="0"/>
              <a:t>Warrior Toughness Placemat</a:t>
            </a:r>
          </a:p>
        </p:txBody>
      </p:sp>
      <p:sp>
        <p:nvSpPr>
          <p:cNvPr id="4" name="Footer Placeholder 3">
            <a:extLst>
              <a:ext uri="{FF2B5EF4-FFF2-40B4-BE49-F238E27FC236}">
                <a16:creationId xmlns:a16="http://schemas.microsoft.com/office/drawing/2014/main" id="{E259D057-3E7B-CAFC-817D-307602DDC847}"/>
              </a:ext>
            </a:extLst>
          </p:cNvPr>
          <p:cNvSpPr>
            <a:spLocks noGrp="1"/>
          </p:cNvSpPr>
          <p:nvPr>
            <p:ph type="ftr" sz="quarter" idx="11"/>
          </p:nvPr>
        </p:nvSpPr>
        <p:spPr/>
        <p:txBody>
          <a:bodyPr/>
          <a:lstStyle/>
          <a:p>
            <a:r>
              <a:rPr lang="en-US" dirty="0"/>
              <a:t>UNCLASSIFIED</a:t>
            </a:r>
          </a:p>
        </p:txBody>
      </p:sp>
      <p:sp>
        <p:nvSpPr>
          <p:cNvPr id="5" name="Slide Number Placeholder 4">
            <a:extLst>
              <a:ext uri="{FF2B5EF4-FFF2-40B4-BE49-F238E27FC236}">
                <a16:creationId xmlns:a16="http://schemas.microsoft.com/office/drawing/2014/main" id="{210A90A8-718D-F9AB-56F5-2668DED0F9A1}"/>
              </a:ext>
            </a:extLst>
          </p:cNvPr>
          <p:cNvSpPr>
            <a:spLocks noGrp="1"/>
          </p:cNvSpPr>
          <p:nvPr>
            <p:ph type="sldNum" sz="quarter" idx="12"/>
          </p:nvPr>
        </p:nvSpPr>
        <p:spPr/>
        <p:txBody>
          <a:bodyPr/>
          <a:lstStyle/>
          <a:p>
            <a:fld id="{92230763-09DA-4369-B759-4F3C13DCD774}" type="slidenum">
              <a:rPr lang="en-US" smtClean="0"/>
              <a:t>20</a:t>
            </a:fld>
            <a:endParaRPr lang="en-US" dirty="0"/>
          </a:p>
        </p:txBody>
      </p:sp>
    </p:spTree>
    <p:extLst>
      <p:ext uri="{BB962C8B-B14F-4D97-AF65-F5344CB8AC3E}">
        <p14:creationId xmlns:p14="http://schemas.microsoft.com/office/powerpoint/2010/main" val="534276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FBE6B7-5AD5-82ED-1BB0-1EFF36EBF777}"/>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Warrior Toughness QR Code</a:t>
            </a:r>
          </a:p>
        </p:txBody>
      </p:sp>
      <p:pic>
        <p:nvPicPr>
          <p:cNvPr id="7" name="Picture 6" descr="Qr code. Warrior Toughness logo. Mind, body, spirit.">
            <a:hlinkClick r:id="rId3"/>
            <a:extLst>
              <a:ext uri="{FF2B5EF4-FFF2-40B4-BE49-F238E27FC236}">
                <a16:creationId xmlns:a16="http://schemas.microsoft.com/office/drawing/2014/main" id="{BC8CA07F-943E-537C-399C-766F18AD81E2}"/>
              </a:ext>
            </a:extLst>
          </p:cNvPr>
          <p:cNvPicPr>
            <a:picLocks noChangeAspect="1"/>
          </p:cNvPicPr>
          <p:nvPr/>
        </p:nvPicPr>
        <p:blipFill>
          <a:blip r:embed="rId4"/>
          <a:stretch>
            <a:fillRect/>
          </a:stretch>
        </p:blipFill>
        <p:spPr>
          <a:xfrm>
            <a:off x="426720" y="1700784"/>
            <a:ext cx="11338560" cy="4346448"/>
          </a:xfrm>
          <a:prstGeom prst="rect">
            <a:avLst/>
          </a:prstGeom>
        </p:spPr>
      </p:pic>
      <p:sp>
        <p:nvSpPr>
          <p:cNvPr id="4" name="Footer Placeholder 3">
            <a:extLst>
              <a:ext uri="{FF2B5EF4-FFF2-40B4-BE49-F238E27FC236}">
                <a16:creationId xmlns:a16="http://schemas.microsoft.com/office/drawing/2014/main" id="{E259D057-3E7B-CAFC-817D-307602DDC847}"/>
              </a:ext>
            </a:extLst>
          </p:cNvPr>
          <p:cNvSpPr>
            <a:spLocks noGrp="1"/>
          </p:cNvSpPr>
          <p:nvPr>
            <p:ph type="ftr" sz="quarter" idx="11"/>
          </p:nvPr>
        </p:nvSpPr>
        <p:spPr/>
        <p:txBody>
          <a:bodyPr/>
          <a:lstStyle/>
          <a:p>
            <a:r>
              <a:rPr lang="en-US"/>
              <a:t>UNCLASSIFIED</a:t>
            </a:r>
          </a:p>
        </p:txBody>
      </p:sp>
      <p:sp>
        <p:nvSpPr>
          <p:cNvPr id="5" name="Slide Number Placeholder 4">
            <a:extLst>
              <a:ext uri="{FF2B5EF4-FFF2-40B4-BE49-F238E27FC236}">
                <a16:creationId xmlns:a16="http://schemas.microsoft.com/office/drawing/2014/main" id="{210A90A8-718D-F9AB-56F5-2668DED0F9A1}"/>
              </a:ext>
            </a:extLst>
          </p:cNvPr>
          <p:cNvSpPr>
            <a:spLocks noGrp="1"/>
          </p:cNvSpPr>
          <p:nvPr>
            <p:ph type="sldNum" sz="quarter" idx="12"/>
          </p:nvPr>
        </p:nvSpPr>
        <p:spPr>
          <a:xfrm>
            <a:off x="9154060" y="6356350"/>
            <a:ext cx="2551176" cy="365125"/>
          </a:xfrm>
        </p:spPr>
        <p:txBody>
          <a:bodyPr/>
          <a:lstStyle/>
          <a:p>
            <a:fld id="{92230763-09DA-4369-B759-4F3C13DCD774}" type="slidenum">
              <a:rPr lang="en-US" smtClean="0"/>
              <a:t>21</a:t>
            </a:fld>
            <a:endParaRPr lang="en-US"/>
          </a:p>
        </p:txBody>
      </p:sp>
    </p:spTree>
    <p:extLst>
      <p:ext uri="{BB962C8B-B14F-4D97-AF65-F5344CB8AC3E}">
        <p14:creationId xmlns:p14="http://schemas.microsoft.com/office/powerpoint/2010/main" val="116482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D3D3B-FD72-2169-DF27-50A20BB156F7}"/>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6D7EF808-B62D-CF5F-48C8-3D0DA9E4D42C}"/>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Glossary</a:t>
            </a:r>
          </a:p>
        </p:txBody>
      </p:sp>
      <p:sp>
        <p:nvSpPr>
          <p:cNvPr id="7" name="Text Placeholder 5">
            <a:extLst>
              <a:ext uri="{FF2B5EF4-FFF2-40B4-BE49-F238E27FC236}">
                <a16:creationId xmlns:a16="http://schemas.microsoft.com/office/drawing/2014/main" id="{2B46EAE0-EDAD-139A-4173-153C240509B6}"/>
              </a:ext>
              <a:ext uri="{C183D7F6-B498-43B3-948B-1728B52AA6E4}">
                <adec:decorative xmlns:adec="http://schemas.microsoft.com/office/drawing/2017/decorative" val="1"/>
              </a:ext>
            </a:extLst>
          </p:cNvPr>
          <p:cNvSpPr txBox="1">
            <a:spLocks/>
          </p:cNvSpPr>
          <p:nvPr/>
        </p:nvSpPr>
        <p:spPr>
          <a:xfrm>
            <a:off x="375412" y="1561085"/>
            <a:ext cx="11188461" cy="6106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Glossary</a:t>
            </a:r>
          </a:p>
        </p:txBody>
      </p:sp>
      <p:graphicFrame>
        <p:nvGraphicFramePr>
          <p:cNvPr id="5" name="Table 4">
            <a:extLst>
              <a:ext uri="{FF2B5EF4-FFF2-40B4-BE49-F238E27FC236}">
                <a16:creationId xmlns:a16="http://schemas.microsoft.com/office/drawing/2014/main" id="{7477B494-CB48-A5F9-7231-4A196B7451EC}"/>
              </a:ext>
            </a:extLst>
          </p:cNvPr>
          <p:cNvGraphicFramePr>
            <a:graphicFrameLocks noGrp="1"/>
          </p:cNvGraphicFramePr>
          <p:nvPr>
            <p:extLst>
              <p:ext uri="{D42A27DB-BD31-4B8C-83A1-F6EECF244321}">
                <p14:modId xmlns:p14="http://schemas.microsoft.com/office/powerpoint/2010/main" val="538879785"/>
              </p:ext>
            </p:extLst>
          </p:nvPr>
        </p:nvGraphicFramePr>
        <p:xfrm>
          <a:off x="376681" y="2315040"/>
          <a:ext cx="9163559" cy="3892720"/>
        </p:xfrm>
        <a:graphic>
          <a:graphicData uri="http://schemas.openxmlformats.org/drawingml/2006/table">
            <a:tbl>
              <a:tblPr firstRow="1" bandRow="1">
                <a:tableStyleId>{5C22544A-7EE6-4342-B048-85BDC9FD1C3A}</a:tableStyleId>
              </a:tblPr>
              <a:tblGrid>
                <a:gridCol w="2419412">
                  <a:extLst>
                    <a:ext uri="{9D8B030D-6E8A-4147-A177-3AD203B41FA5}">
                      <a16:colId xmlns:a16="http://schemas.microsoft.com/office/drawing/2014/main" val="501580281"/>
                    </a:ext>
                  </a:extLst>
                </a:gridCol>
                <a:gridCol w="6744147">
                  <a:extLst>
                    <a:ext uri="{9D8B030D-6E8A-4147-A177-3AD203B41FA5}">
                      <a16:colId xmlns:a16="http://schemas.microsoft.com/office/drawing/2014/main" val="3427134620"/>
                    </a:ext>
                  </a:extLst>
                </a:gridCol>
              </a:tblGrid>
              <a:tr h="235120">
                <a:tc>
                  <a:txBody>
                    <a:bodyPr/>
                    <a:lstStyle/>
                    <a:p>
                      <a:r>
                        <a:rPr lang="en-US" sz="800" b="0" dirty="0">
                          <a:solidFill>
                            <a:srgbClr val="012A39"/>
                          </a:solidFill>
                          <a:latin typeface="+mn-lt"/>
                          <a:cs typeface="Segoe UI" panose="020B0502040204020203" pitchFamily="34" charset="0"/>
                        </a:rPr>
                        <a:t>Acronym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dirty="0">
                          <a:solidFill>
                            <a:srgbClr val="012A39"/>
                          </a:solidFill>
                          <a:latin typeface="+mn-lt"/>
                          <a:cs typeface="Segoe UI" panose="020B0502040204020203" pitchFamily="34" charset="0"/>
                        </a:rPr>
                        <a:t>Term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3641643"/>
                  </a:ext>
                </a:extLst>
              </a:tr>
              <a:tr h="365760">
                <a:tc>
                  <a:txBody>
                    <a:bodyPr/>
                    <a:lstStyle/>
                    <a:p>
                      <a:r>
                        <a:rPr lang="en-US" sz="2400" b="0" dirty="0">
                          <a:solidFill>
                            <a:schemeClr val="tx1"/>
                          </a:solidFill>
                          <a:latin typeface="+mn-lt"/>
                          <a:cs typeface="Segoe UI" panose="020B0502040204020203" pitchFamily="34" charset="0"/>
                        </a:rPr>
                        <a:t>CA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latin typeface="+mn-lt"/>
                          <a:cs typeface="Segoe UI" panose="020B0502040204020203" pitchFamily="34" charset="0"/>
                        </a:rPr>
                        <a:t>Chaplain Assistant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73244001"/>
                  </a:ext>
                </a:extLst>
              </a:tr>
              <a:tr h="365760">
                <a:tc>
                  <a:txBody>
                    <a:bodyPr/>
                    <a:lstStyle/>
                    <a:p>
                      <a:r>
                        <a:rPr lang="en-US" sz="2400" b="0" dirty="0">
                          <a:solidFill>
                            <a:schemeClr val="tx1"/>
                          </a:solidFill>
                          <a:latin typeface="+mn-lt"/>
                          <a:cs typeface="Segoe UI" panose="020B0502040204020203" pitchFamily="34" charset="0"/>
                        </a:rPr>
                        <a:t>CCS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latin typeface="+mn-lt"/>
                          <a:cs typeface="Segoe UI" panose="020B0502040204020203" pitchFamily="34" charset="0"/>
                        </a:rPr>
                        <a:t>Command Climate Specialist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29268864"/>
                  </a:ext>
                </a:extLst>
              </a:tr>
              <a:tr h="365760">
                <a:tc>
                  <a:txBody>
                    <a:bodyPr/>
                    <a:lstStyle/>
                    <a:p>
                      <a:r>
                        <a:rPr lang="en-US" sz="2400" b="0" dirty="0">
                          <a:solidFill>
                            <a:schemeClr val="tx1"/>
                          </a:solidFill>
                          <a:latin typeface="+mn-lt"/>
                          <a:cs typeface="Segoe UI" panose="020B0502040204020203" pitchFamily="34" charset="0"/>
                        </a:rPr>
                        <a:t>CMEO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latin typeface="+mn-lt"/>
                          <a:cs typeface="Segoe UI" panose="020B0502040204020203" pitchFamily="34" charset="0"/>
                        </a:rPr>
                        <a:t>Command Managed Equal Opportunity</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17872984"/>
                  </a:ext>
                </a:extLst>
              </a:tr>
              <a:tr h="365760">
                <a:tc>
                  <a:txBody>
                    <a:bodyPr/>
                    <a:lstStyle/>
                    <a:p>
                      <a:r>
                        <a:rPr lang="en-US" sz="2400" b="0" dirty="0">
                          <a:solidFill>
                            <a:schemeClr val="tx1"/>
                          </a:solidFill>
                          <a:latin typeface="+mn-lt"/>
                          <a:cs typeface="Segoe UI" panose="020B0502040204020203" pitchFamily="34" charset="0"/>
                        </a:rPr>
                        <a:t>COSFA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latin typeface="+mn-lt"/>
                          <a:cs typeface="Segoe UI" panose="020B0502040204020203" pitchFamily="34" charset="0"/>
                        </a:rPr>
                        <a:t>Combat and Operational Stress First Aid</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9669374"/>
                  </a:ext>
                </a:extLst>
              </a:tr>
              <a:tr h="365760">
                <a:tc>
                  <a:txBody>
                    <a:bodyPr/>
                    <a:lstStyle/>
                    <a:p>
                      <a:r>
                        <a:rPr lang="en-US" sz="2400" b="0" dirty="0">
                          <a:solidFill>
                            <a:schemeClr val="tx1"/>
                          </a:solidFill>
                          <a:latin typeface="+mn-lt"/>
                          <a:cs typeface="Segoe UI" panose="020B0502040204020203" pitchFamily="34" charset="0"/>
                        </a:rPr>
                        <a:t>OSCAR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b="0" dirty="0">
                          <a:solidFill>
                            <a:schemeClr val="tx1"/>
                          </a:solidFill>
                          <a:latin typeface="+mn-lt"/>
                        </a:rPr>
                        <a:t>Observe, State, Clarify, Ask, Respond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81083058"/>
                  </a:ext>
                </a:extLst>
              </a:tr>
              <a:tr h="365760">
                <a:tc>
                  <a:txBody>
                    <a:bodyPr/>
                    <a:lstStyle/>
                    <a:p>
                      <a:r>
                        <a:rPr lang="en-US" sz="2400" b="0" kern="1200" dirty="0">
                          <a:solidFill>
                            <a:schemeClr val="tx1"/>
                          </a:solidFill>
                          <a:latin typeface="+mn-lt"/>
                          <a:ea typeface="+mn-ea"/>
                          <a:cs typeface="Segoe UI" panose="020B0502040204020203" pitchFamily="34" charset="0"/>
                        </a:rPr>
                        <a:t>RP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dirty="0">
                          <a:solidFill>
                            <a:schemeClr val="tx1"/>
                          </a:solidFill>
                          <a:latin typeface="+mn-lt"/>
                        </a:rPr>
                        <a:t>Religious Program Specialist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92946194"/>
                  </a:ext>
                </a:extLst>
              </a:tr>
              <a:tr h="365760">
                <a:tc>
                  <a:txBody>
                    <a:bodyPr/>
                    <a:lstStyle/>
                    <a:p>
                      <a:r>
                        <a:rPr lang="en-US" sz="2400" b="0" kern="1200" dirty="0">
                          <a:solidFill>
                            <a:schemeClr val="tx1"/>
                          </a:solidFill>
                          <a:latin typeface="+mn-lt"/>
                          <a:ea typeface="+mn-ea"/>
                          <a:cs typeface="Segoe UI" panose="020B0502040204020203" pitchFamily="34" charset="0"/>
                        </a:rPr>
                        <a:t>SAPR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dirty="0">
                          <a:solidFill>
                            <a:schemeClr val="tx1"/>
                          </a:solidFill>
                          <a:latin typeface="+mn-lt"/>
                        </a:rPr>
                        <a:t>Sexual Assault Prevention and Response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3106239"/>
                  </a:ext>
                </a:extLst>
              </a:tr>
              <a:tr h="365760">
                <a:tc>
                  <a:txBody>
                    <a:bodyPr/>
                    <a:lstStyle/>
                    <a:p>
                      <a:r>
                        <a:rPr lang="en-US" sz="2400" b="0" kern="1200" dirty="0">
                          <a:solidFill>
                            <a:schemeClr val="tx1"/>
                          </a:solidFill>
                          <a:latin typeface="+mn-lt"/>
                          <a:ea typeface="+mn-ea"/>
                          <a:cs typeface="Segoe UI" panose="020B0502040204020203" pitchFamily="34" charset="0"/>
                        </a:rPr>
                        <a:t>SAPR VA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b="0" kern="1200" dirty="0">
                          <a:solidFill>
                            <a:schemeClr val="tx1"/>
                          </a:solidFill>
                          <a:latin typeface="+mn-lt"/>
                          <a:ea typeface="+mn-ea"/>
                          <a:cs typeface="Segoe UI" panose="020B0502040204020203" pitchFamily="34" charset="0"/>
                        </a:rPr>
                        <a:t>SAPR Victim Advocate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4951497"/>
                  </a:ext>
                </a:extLst>
              </a:tr>
            </a:tbl>
          </a:graphicData>
        </a:graphic>
      </p:graphicFrame>
      <p:sp>
        <p:nvSpPr>
          <p:cNvPr id="4" name="Footer Placeholder 3">
            <a:extLst>
              <a:ext uri="{FF2B5EF4-FFF2-40B4-BE49-F238E27FC236}">
                <a16:creationId xmlns:a16="http://schemas.microsoft.com/office/drawing/2014/main" id="{57048591-29A0-7B1E-4083-24A910040506}"/>
              </a:ext>
            </a:extLst>
          </p:cNvPr>
          <p:cNvSpPr>
            <a:spLocks noGrp="1"/>
          </p:cNvSpPr>
          <p:nvPr>
            <p:ph type="ftr" sz="quarter" idx="11"/>
          </p:nvPr>
        </p:nvSpPr>
        <p:spPr/>
        <p:txBody>
          <a:bodyPr/>
          <a:lstStyle/>
          <a:p>
            <a:r>
              <a:rPr lang="en-US" dirty="0"/>
              <a:t>UNCLASSIFIED</a:t>
            </a:r>
          </a:p>
        </p:txBody>
      </p:sp>
      <p:sp>
        <p:nvSpPr>
          <p:cNvPr id="6" name="Slide Number Placeholder 2">
            <a:extLst>
              <a:ext uri="{FF2B5EF4-FFF2-40B4-BE49-F238E27FC236}">
                <a16:creationId xmlns:a16="http://schemas.microsoft.com/office/drawing/2014/main" id="{3C0196EF-D3C3-D3D8-E241-A54670C99258}"/>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22</a:t>
            </a:fld>
            <a:endParaRPr lang="en-US" dirty="0"/>
          </a:p>
        </p:txBody>
      </p:sp>
    </p:spTree>
    <p:extLst>
      <p:ext uri="{BB962C8B-B14F-4D97-AF65-F5344CB8AC3E}">
        <p14:creationId xmlns:p14="http://schemas.microsoft.com/office/powerpoint/2010/main" val="859745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BFD2C-2DAB-70FA-7585-5A494D2E23C6}"/>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EF3FBB17-A60E-710B-95E8-B3BAE239FD32}"/>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Glossary (continued)</a:t>
            </a:r>
          </a:p>
        </p:txBody>
      </p:sp>
      <p:sp>
        <p:nvSpPr>
          <p:cNvPr id="7" name="Text Placeholder 5">
            <a:extLst>
              <a:ext uri="{FF2B5EF4-FFF2-40B4-BE49-F238E27FC236}">
                <a16:creationId xmlns:a16="http://schemas.microsoft.com/office/drawing/2014/main" id="{F0F1541C-C39B-482E-A418-F2F2A546A67B}"/>
              </a:ext>
              <a:ext uri="{C183D7F6-B498-43B3-948B-1728B52AA6E4}">
                <adec:decorative xmlns:adec="http://schemas.microsoft.com/office/drawing/2017/decorative" val="1"/>
              </a:ext>
            </a:extLst>
          </p:cNvPr>
          <p:cNvSpPr txBox="1">
            <a:spLocks/>
          </p:cNvSpPr>
          <p:nvPr/>
        </p:nvSpPr>
        <p:spPr>
          <a:xfrm>
            <a:off x="375412" y="1561085"/>
            <a:ext cx="11188461" cy="6106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Glossary</a:t>
            </a:r>
          </a:p>
        </p:txBody>
      </p:sp>
      <p:graphicFrame>
        <p:nvGraphicFramePr>
          <p:cNvPr id="5" name="Table 4">
            <a:extLst>
              <a:ext uri="{FF2B5EF4-FFF2-40B4-BE49-F238E27FC236}">
                <a16:creationId xmlns:a16="http://schemas.microsoft.com/office/drawing/2014/main" id="{9BCDFC7A-2EF5-ABB0-B13D-87FA2AFB77CA}"/>
              </a:ext>
            </a:extLst>
          </p:cNvPr>
          <p:cNvGraphicFramePr>
            <a:graphicFrameLocks noGrp="1"/>
          </p:cNvGraphicFramePr>
          <p:nvPr>
            <p:extLst>
              <p:ext uri="{D42A27DB-BD31-4B8C-83A1-F6EECF244321}">
                <p14:modId xmlns:p14="http://schemas.microsoft.com/office/powerpoint/2010/main" val="3755914638"/>
              </p:ext>
            </p:extLst>
          </p:nvPr>
        </p:nvGraphicFramePr>
        <p:xfrm>
          <a:off x="376681" y="2315040"/>
          <a:ext cx="8025639" cy="2084240"/>
        </p:xfrm>
        <a:graphic>
          <a:graphicData uri="http://schemas.openxmlformats.org/drawingml/2006/table">
            <a:tbl>
              <a:tblPr firstRow="1" bandRow="1">
                <a:tableStyleId>{5C22544A-7EE6-4342-B048-85BDC9FD1C3A}</a:tableStyleId>
              </a:tblPr>
              <a:tblGrid>
                <a:gridCol w="1998581">
                  <a:extLst>
                    <a:ext uri="{9D8B030D-6E8A-4147-A177-3AD203B41FA5}">
                      <a16:colId xmlns:a16="http://schemas.microsoft.com/office/drawing/2014/main" val="4219681282"/>
                    </a:ext>
                  </a:extLst>
                </a:gridCol>
                <a:gridCol w="6027058">
                  <a:extLst>
                    <a:ext uri="{9D8B030D-6E8A-4147-A177-3AD203B41FA5}">
                      <a16:colId xmlns:a16="http://schemas.microsoft.com/office/drawing/2014/main" val="3015606088"/>
                    </a:ext>
                  </a:extLst>
                </a:gridCol>
              </a:tblGrid>
              <a:tr h="255440">
                <a:tc>
                  <a:txBody>
                    <a:bodyPr/>
                    <a:lstStyle/>
                    <a:p>
                      <a:pPr marL="0" algn="l" defTabSz="914400" rtl="0" eaLnBrk="1" latinLnBrk="0" hangingPunct="1"/>
                      <a:r>
                        <a:rPr lang="en-US" sz="800" b="0" kern="1200" dirty="0">
                          <a:solidFill>
                            <a:srgbClr val="012A39"/>
                          </a:solidFill>
                          <a:latin typeface="+mn-lt"/>
                          <a:ea typeface="+mn-ea"/>
                          <a:cs typeface="Segoe UI" panose="020B0502040204020203" pitchFamily="34" charset="0"/>
                        </a:rPr>
                        <a:t>Acronym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en-US" sz="800" b="0" kern="1200" dirty="0">
                          <a:solidFill>
                            <a:srgbClr val="012A39"/>
                          </a:solidFill>
                          <a:latin typeface="+mn-lt"/>
                          <a:ea typeface="+mn-ea"/>
                          <a:cs typeface="Segoe UI" panose="020B0502040204020203" pitchFamily="34" charset="0"/>
                        </a:rPr>
                        <a:t>Term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3641643"/>
                  </a:ext>
                </a:extLst>
              </a:tr>
              <a:tr h="365760">
                <a:tc>
                  <a:txBody>
                    <a:bodyPr/>
                    <a:lstStyle/>
                    <a:p>
                      <a:pPr marL="0" algn="l" defTabSz="914400" rtl="0" eaLnBrk="1" latinLnBrk="0" hangingPunct="1"/>
                      <a:r>
                        <a:rPr lang="en-US" sz="2400" b="0" kern="1200" dirty="0">
                          <a:solidFill>
                            <a:schemeClr val="tx1"/>
                          </a:solidFill>
                          <a:latin typeface="+mn-lt"/>
                          <a:ea typeface="+mn-ea"/>
                          <a:cs typeface="Segoe UI" panose="020B0502040204020203" pitchFamily="34" charset="0"/>
                        </a:rPr>
                        <a:t>SARC</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en-US" sz="2400" b="0" kern="1200" dirty="0">
                          <a:solidFill>
                            <a:schemeClr val="tx1"/>
                          </a:solidFill>
                          <a:latin typeface="+mn-lt"/>
                          <a:ea typeface="+mn-ea"/>
                          <a:cs typeface="Segoe UI" panose="020B0502040204020203" pitchFamily="34" charset="0"/>
                        </a:rPr>
                        <a:t>Sexual Assault Response Coordinator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73244001"/>
                  </a:ext>
                </a:extLst>
              </a:tr>
              <a:tr h="365760">
                <a:tc>
                  <a:txBody>
                    <a:bodyPr/>
                    <a:lstStyle/>
                    <a:p>
                      <a:r>
                        <a:rPr lang="en-US" sz="2400" b="0" kern="1200" dirty="0">
                          <a:solidFill>
                            <a:schemeClr val="tx1"/>
                          </a:solidFill>
                          <a:latin typeface="+mn-lt"/>
                          <a:ea typeface="+mn-ea"/>
                          <a:cs typeface="Segoe UI" panose="020B0502040204020203" pitchFamily="34" charset="0"/>
                        </a:rPr>
                        <a:t>SRB</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2400" b="0" kern="1200" dirty="0">
                          <a:solidFill>
                            <a:schemeClr val="tx1"/>
                          </a:solidFill>
                          <a:latin typeface="+mn-lt"/>
                          <a:ea typeface="+mn-ea"/>
                          <a:cs typeface="Segoe UI" panose="020B0502040204020203" pitchFamily="34" charset="0"/>
                        </a:rPr>
                        <a:t>Suicide Related Behavior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29268864"/>
                  </a:ext>
                </a:extLst>
              </a:tr>
              <a:tr h="365760">
                <a:tc>
                  <a:txBody>
                    <a:bodyPr/>
                    <a:lstStyle/>
                    <a:p>
                      <a:r>
                        <a:rPr lang="en-US" sz="2400" b="0" kern="1200" dirty="0">
                          <a:solidFill>
                            <a:schemeClr val="tx1"/>
                          </a:solidFill>
                          <a:latin typeface="+mn-lt"/>
                          <a:ea typeface="+mn-ea"/>
                          <a:cs typeface="Segoe UI" panose="020B0502040204020203" pitchFamily="34" charset="0"/>
                        </a:rPr>
                        <a:t>UCMJ</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2400" dirty="0">
                          <a:solidFill>
                            <a:schemeClr val="tx1"/>
                          </a:solidFill>
                          <a:latin typeface="+mn-lt"/>
                        </a:rPr>
                        <a:t>Uniform Code of Military Justice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17872984"/>
                  </a:ext>
                </a:extLst>
              </a:tr>
              <a:tr h="365760">
                <a:tc>
                  <a:txBody>
                    <a:bodyPr/>
                    <a:lstStyle/>
                    <a:p>
                      <a:r>
                        <a:rPr lang="en-US" sz="2400" b="0" kern="1200" dirty="0">
                          <a:solidFill>
                            <a:schemeClr val="tx1"/>
                          </a:solidFill>
                          <a:latin typeface="+mn-lt"/>
                          <a:ea typeface="+mn-ea"/>
                          <a:cs typeface="Segoe UI" panose="020B0502040204020203" pitchFamily="34" charset="0"/>
                        </a:rPr>
                        <a:t>WT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2400" b="0" kern="1200" dirty="0">
                          <a:solidFill>
                            <a:schemeClr val="tx1"/>
                          </a:solidFill>
                          <a:latin typeface="+mn-lt"/>
                          <a:ea typeface="+mn-ea"/>
                          <a:cs typeface="Segoe UI" panose="020B0502040204020203" pitchFamily="34" charset="0"/>
                        </a:rPr>
                        <a:t>Warrior Toughness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9669374"/>
                  </a:ext>
                </a:extLst>
              </a:tr>
            </a:tbl>
          </a:graphicData>
        </a:graphic>
      </p:graphicFrame>
      <p:sp>
        <p:nvSpPr>
          <p:cNvPr id="4" name="Footer Placeholder 3">
            <a:extLst>
              <a:ext uri="{FF2B5EF4-FFF2-40B4-BE49-F238E27FC236}">
                <a16:creationId xmlns:a16="http://schemas.microsoft.com/office/drawing/2014/main" id="{E9BE412A-154F-585C-95E4-39A3C0CCDDA9}"/>
              </a:ext>
            </a:extLst>
          </p:cNvPr>
          <p:cNvSpPr>
            <a:spLocks noGrp="1"/>
          </p:cNvSpPr>
          <p:nvPr>
            <p:ph type="ftr" sz="quarter" idx="11"/>
          </p:nvPr>
        </p:nvSpPr>
        <p:spPr/>
        <p:txBody>
          <a:bodyPr/>
          <a:lstStyle/>
          <a:p>
            <a:r>
              <a:rPr lang="en-US" dirty="0"/>
              <a:t>UNCLASSIFIED</a:t>
            </a:r>
          </a:p>
        </p:txBody>
      </p:sp>
      <p:sp>
        <p:nvSpPr>
          <p:cNvPr id="6" name="Slide Number Placeholder 2">
            <a:extLst>
              <a:ext uri="{FF2B5EF4-FFF2-40B4-BE49-F238E27FC236}">
                <a16:creationId xmlns:a16="http://schemas.microsoft.com/office/drawing/2014/main" id="{2F8B7BE3-8726-EE83-72CF-9D6E7CBF821B}"/>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23</a:t>
            </a:fld>
            <a:endParaRPr lang="en-US" dirty="0"/>
          </a:p>
        </p:txBody>
      </p:sp>
    </p:spTree>
    <p:extLst>
      <p:ext uri="{BB962C8B-B14F-4D97-AF65-F5344CB8AC3E}">
        <p14:creationId xmlns:p14="http://schemas.microsoft.com/office/powerpoint/2010/main" val="2658711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A526FB3-B4F5-7664-A23A-923506650532}"/>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Learning Objective</a:t>
            </a:r>
          </a:p>
        </p:txBody>
      </p:sp>
      <p:sp>
        <p:nvSpPr>
          <p:cNvPr id="4" name="Text Placeholder 3">
            <a:extLst>
              <a:ext uri="{FF2B5EF4-FFF2-40B4-BE49-F238E27FC236}">
                <a16:creationId xmlns:a16="http://schemas.microsoft.com/office/drawing/2014/main" id="{DF8C1694-491B-4B4D-27EF-3D52F33287FC}"/>
              </a:ext>
            </a:extLst>
          </p:cNvPr>
          <p:cNvSpPr>
            <a:spLocks noGrp="1"/>
          </p:cNvSpPr>
          <p:nvPr>
            <p:ph type="body" sz="quarter" idx="13"/>
          </p:nvPr>
        </p:nvSpPr>
        <p:spPr/>
        <p:txBody>
          <a:bodyPr/>
          <a:lstStyle/>
          <a:p>
            <a:pPr marL="0" indent="0">
              <a:buNone/>
            </a:pPr>
            <a:r>
              <a:rPr lang="en-US" dirty="0"/>
              <a:t>Use COSFA skills to preserve life, prevent harm, and promote recovery. </a:t>
            </a:r>
          </a:p>
        </p:txBody>
      </p:sp>
      <p:sp>
        <p:nvSpPr>
          <p:cNvPr id="2" name="Footer Placeholder 1">
            <a:extLst>
              <a:ext uri="{FF2B5EF4-FFF2-40B4-BE49-F238E27FC236}">
                <a16:creationId xmlns:a16="http://schemas.microsoft.com/office/drawing/2014/main" id="{9EBE8AFE-D108-CFEA-B83F-EC5707381FC9}"/>
              </a:ext>
            </a:extLst>
          </p:cNvPr>
          <p:cNvSpPr>
            <a:spLocks noGrp="1"/>
          </p:cNvSpPr>
          <p:nvPr>
            <p:ph type="ftr" sz="quarter" idx="11"/>
          </p:nvPr>
        </p:nvSpPr>
        <p:spPr/>
        <p:txBody>
          <a:bodyPr/>
          <a:lstStyle/>
          <a:p>
            <a:r>
              <a:rPr lang="en-US" dirty="0"/>
              <a:t>UNCLASSIFIED</a:t>
            </a:r>
          </a:p>
        </p:txBody>
      </p:sp>
      <p:sp>
        <p:nvSpPr>
          <p:cNvPr id="6" name="Slide Number Placeholder 2">
            <a:extLst>
              <a:ext uri="{FF2B5EF4-FFF2-40B4-BE49-F238E27FC236}">
                <a16:creationId xmlns:a16="http://schemas.microsoft.com/office/drawing/2014/main" id="{E76EAFCD-3A3B-A733-6813-EA16882E2EE5}"/>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3</a:t>
            </a:fld>
            <a:endParaRPr lang="en-US" dirty="0"/>
          </a:p>
        </p:txBody>
      </p:sp>
    </p:spTree>
    <p:extLst>
      <p:ext uri="{BB962C8B-B14F-4D97-AF65-F5344CB8AC3E}">
        <p14:creationId xmlns:p14="http://schemas.microsoft.com/office/powerpoint/2010/main" val="2391317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F470142-6D67-055A-3CCD-ABEF0E331CCA}"/>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COSFA</a:t>
            </a:r>
          </a:p>
        </p:txBody>
      </p:sp>
      <p:sp>
        <p:nvSpPr>
          <p:cNvPr id="10" name="Content Placeholder 9">
            <a:extLst>
              <a:ext uri="{FF2B5EF4-FFF2-40B4-BE49-F238E27FC236}">
                <a16:creationId xmlns:a16="http://schemas.microsoft.com/office/drawing/2014/main" id="{1839BA06-FB10-5C9D-6BBB-F53F6C65ED4A}"/>
              </a:ext>
            </a:extLst>
          </p:cNvPr>
          <p:cNvSpPr>
            <a:spLocks noGrp="1"/>
          </p:cNvSpPr>
          <p:nvPr>
            <p:ph sz="half" idx="1"/>
          </p:nvPr>
        </p:nvSpPr>
        <p:spPr/>
        <p:txBody>
          <a:bodyPr>
            <a:normAutofit/>
          </a:bodyPr>
          <a:lstStyle/>
          <a:p>
            <a:pPr marL="0" indent="0">
              <a:buNone/>
            </a:pPr>
            <a:r>
              <a:rPr lang="en-US" dirty="0"/>
              <a:t>"Every U.S. Navy Sailor, enlisted or officer, could face life-threatening situations from combat or casualty. Each and every one needs to have the ability to persevere and perform under both immediate danger and long-term stress, both on the job and at home.“</a:t>
            </a:r>
          </a:p>
          <a:p>
            <a:pPr marL="0" indent="0">
              <a:buNone/>
            </a:pPr>
            <a:r>
              <a:rPr lang="en-US" sz="2000" dirty="0"/>
              <a:t>- U.S. Navy, "Warrior Toughness," Naval Education and Training Command</a:t>
            </a:r>
          </a:p>
        </p:txBody>
      </p:sp>
      <p:pic>
        <p:nvPicPr>
          <p:cNvPr id="5" name="Picture 4" descr="Sailors performing diverse duties: conducting surgery in an operating room, directing air traffic, operating a mounted gun, and extinguishing a fire with a hose.">
            <a:extLst>
              <a:ext uri="{FF2B5EF4-FFF2-40B4-BE49-F238E27FC236}">
                <a16:creationId xmlns:a16="http://schemas.microsoft.com/office/drawing/2014/main" id="{1DF18034-2711-BFF4-F85C-88EAE3FFA7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72784" y="1700784"/>
            <a:ext cx="5486400" cy="4346448"/>
          </a:xfrm>
          <a:prstGeom prst="rect">
            <a:avLst/>
          </a:prstGeom>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dirty="0"/>
              <a:t>UNCLASSIFIED</a:t>
            </a:r>
          </a:p>
        </p:txBody>
      </p:sp>
      <p:sp>
        <p:nvSpPr>
          <p:cNvPr id="4" name="Slide Number Placeholder 2">
            <a:extLst>
              <a:ext uri="{FF2B5EF4-FFF2-40B4-BE49-F238E27FC236}">
                <a16:creationId xmlns:a16="http://schemas.microsoft.com/office/drawing/2014/main" id="{655144AD-A4F5-5BBF-D3FB-CB85D5B47A13}"/>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4</a:t>
            </a:fld>
            <a:endParaRPr lang="en-US" dirty="0"/>
          </a:p>
        </p:txBody>
      </p:sp>
    </p:spTree>
    <p:extLst>
      <p:ext uri="{BB962C8B-B14F-4D97-AF65-F5344CB8AC3E}">
        <p14:creationId xmlns:p14="http://schemas.microsoft.com/office/powerpoint/2010/main" val="2874207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79AE0-9887-6561-152F-D2CFED94F71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8A712DD-1A1F-FA31-82C0-5BE081456B65}"/>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Stress Continuum</a:t>
            </a:r>
          </a:p>
        </p:txBody>
      </p:sp>
      <p:graphicFrame>
        <p:nvGraphicFramePr>
          <p:cNvPr id="3" name="Table 2">
            <a:extLst>
              <a:ext uri="{FF2B5EF4-FFF2-40B4-BE49-F238E27FC236}">
                <a16:creationId xmlns:a16="http://schemas.microsoft.com/office/drawing/2014/main" id="{A42182F9-C821-C65F-353E-966BB7152016}"/>
              </a:ext>
            </a:extLst>
          </p:cNvPr>
          <p:cNvGraphicFramePr>
            <a:graphicFrameLocks noGrp="1"/>
          </p:cNvGraphicFramePr>
          <p:nvPr>
            <p:extLst>
              <p:ext uri="{D42A27DB-BD31-4B8C-83A1-F6EECF244321}">
                <p14:modId xmlns:p14="http://schemas.microsoft.com/office/powerpoint/2010/main" val="1151134966"/>
              </p:ext>
            </p:extLst>
          </p:nvPr>
        </p:nvGraphicFramePr>
        <p:xfrm>
          <a:off x="503208" y="1719775"/>
          <a:ext cx="11338560" cy="4591084"/>
        </p:xfrm>
        <a:graphic>
          <a:graphicData uri="http://schemas.openxmlformats.org/drawingml/2006/table">
            <a:tbl>
              <a:tblPr firstRow="1" bandRow="1">
                <a:tableStyleId>{5C22544A-7EE6-4342-B048-85BDC9FD1C3A}</a:tableStyleId>
              </a:tblPr>
              <a:tblGrid>
                <a:gridCol w="2267712">
                  <a:extLst>
                    <a:ext uri="{9D8B030D-6E8A-4147-A177-3AD203B41FA5}">
                      <a16:colId xmlns:a16="http://schemas.microsoft.com/office/drawing/2014/main" val="2648614251"/>
                    </a:ext>
                  </a:extLst>
                </a:gridCol>
                <a:gridCol w="2267712">
                  <a:extLst>
                    <a:ext uri="{9D8B030D-6E8A-4147-A177-3AD203B41FA5}">
                      <a16:colId xmlns:a16="http://schemas.microsoft.com/office/drawing/2014/main" val="3905018316"/>
                    </a:ext>
                  </a:extLst>
                </a:gridCol>
                <a:gridCol w="2267712">
                  <a:extLst>
                    <a:ext uri="{9D8B030D-6E8A-4147-A177-3AD203B41FA5}">
                      <a16:colId xmlns:a16="http://schemas.microsoft.com/office/drawing/2014/main" val="614496953"/>
                    </a:ext>
                  </a:extLst>
                </a:gridCol>
                <a:gridCol w="2267712">
                  <a:extLst>
                    <a:ext uri="{9D8B030D-6E8A-4147-A177-3AD203B41FA5}">
                      <a16:colId xmlns:a16="http://schemas.microsoft.com/office/drawing/2014/main" val="202466222"/>
                    </a:ext>
                  </a:extLst>
                </a:gridCol>
                <a:gridCol w="2267712">
                  <a:extLst>
                    <a:ext uri="{9D8B030D-6E8A-4147-A177-3AD203B41FA5}">
                      <a16:colId xmlns:a16="http://schemas.microsoft.com/office/drawing/2014/main" val="807505330"/>
                    </a:ext>
                  </a:extLst>
                </a:gridCol>
              </a:tblGrid>
              <a:tr h="377729">
                <a:tc>
                  <a:txBody>
                    <a:bodyPr/>
                    <a:lstStyle/>
                    <a:p>
                      <a:pPr algn="ctr"/>
                      <a:r>
                        <a:rPr lang="en-US" sz="800" dirty="0">
                          <a:solidFill>
                            <a:srgbClr val="012A39"/>
                          </a:solidFill>
                        </a:rPr>
                        <a:t>Not Engaged</a:t>
                      </a:r>
                    </a:p>
                  </a:txBody>
                  <a:tcPr anchor="ctr">
                    <a:lnL w="28575"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28575" cap="flat" cmpd="sng" algn="ctr">
                      <a:solidFill>
                        <a:srgbClr val="002A39"/>
                      </a:solidFill>
                      <a:prstDash val="solid"/>
                      <a:round/>
                      <a:headEnd type="none" w="med" len="med"/>
                      <a:tailEnd type="none" w="med" len="med"/>
                    </a:lnT>
                    <a:lnB w="38100" cap="flat" cmpd="sng" algn="ctr">
                      <a:solidFill>
                        <a:srgbClr val="002A39"/>
                      </a:solidFill>
                      <a:prstDash val="solid"/>
                      <a:round/>
                      <a:headEnd type="none" w="med" len="med"/>
                      <a:tailEnd type="none" w="med" len="med"/>
                    </a:lnB>
                    <a:solidFill>
                      <a:srgbClr val="01AFEA"/>
                    </a:solidFill>
                  </a:tcPr>
                </a:tc>
                <a:tc>
                  <a:txBody>
                    <a:bodyPr/>
                    <a:lstStyle/>
                    <a:p>
                      <a:pPr algn="ctr"/>
                      <a:r>
                        <a:rPr lang="en-US" sz="800" dirty="0">
                          <a:solidFill>
                            <a:srgbClr val="012A39"/>
                          </a:solidFill>
                        </a:rPr>
                        <a:t>Ready</a:t>
                      </a:r>
                    </a:p>
                  </a:txBody>
                  <a:tcPr anchor="ct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28575" cap="flat" cmpd="sng" algn="ctr">
                      <a:solidFill>
                        <a:srgbClr val="002A39"/>
                      </a:solidFill>
                      <a:prstDash val="solid"/>
                      <a:round/>
                      <a:headEnd type="none" w="med" len="med"/>
                      <a:tailEnd type="none" w="med" len="med"/>
                    </a:lnT>
                    <a:lnB w="38100" cap="flat" cmpd="sng" algn="ctr">
                      <a:solidFill>
                        <a:srgbClr val="002A39"/>
                      </a:solidFill>
                      <a:prstDash val="solid"/>
                      <a:round/>
                      <a:headEnd type="none" w="med" len="med"/>
                      <a:tailEnd type="none" w="med" len="med"/>
                    </a:lnB>
                    <a:solidFill>
                      <a:srgbClr val="08F443"/>
                    </a:solidFill>
                  </a:tcPr>
                </a:tc>
                <a:tc>
                  <a:txBody>
                    <a:bodyPr/>
                    <a:lstStyle/>
                    <a:p>
                      <a:pPr algn="ctr"/>
                      <a:r>
                        <a:rPr lang="en-US" sz="800" dirty="0">
                          <a:solidFill>
                            <a:srgbClr val="012A39"/>
                          </a:solidFill>
                        </a:rPr>
                        <a:t>Reacting</a:t>
                      </a:r>
                    </a:p>
                  </a:txBody>
                  <a:tcPr anchor="ct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28575" cap="flat" cmpd="sng" algn="ctr">
                      <a:solidFill>
                        <a:srgbClr val="002A39"/>
                      </a:solidFill>
                      <a:prstDash val="solid"/>
                      <a:round/>
                      <a:headEnd type="none" w="med" len="med"/>
                      <a:tailEnd type="none" w="med" len="med"/>
                    </a:lnT>
                    <a:lnB w="38100" cap="flat" cmpd="sng" algn="ctr">
                      <a:solidFill>
                        <a:srgbClr val="002A39"/>
                      </a:solidFill>
                      <a:prstDash val="solid"/>
                      <a:round/>
                      <a:headEnd type="none" w="med" len="med"/>
                      <a:tailEnd type="none" w="med" len="med"/>
                    </a:lnB>
                    <a:solidFill>
                      <a:srgbClr val="FEF603"/>
                    </a:solidFill>
                  </a:tcPr>
                </a:tc>
                <a:tc>
                  <a:txBody>
                    <a:bodyPr/>
                    <a:lstStyle/>
                    <a:p>
                      <a:pPr algn="ctr"/>
                      <a:r>
                        <a:rPr lang="en-US" sz="800" dirty="0">
                          <a:solidFill>
                            <a:srgbClr val="012A39"/>
                          </a:solidFill>
                        </a:rPr>
                        <a:t>Injured</a:t>
                      </a:r>
                    </a:p>
                  </a:txBody>
                  <a:tcPr anchor="ct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28575" cap="flat" cmpd="sng" algn="ctr">
                      <a:solidFill>
                        <a:srgbClr val="002A39"/>
                      </a:solidFill>
                      <a:prstDash val="solid"/>
                      <a:round/>
                      <a:headEnd type="none" w="med" len="med"/>
                      <a:tailEnd type="none" w="med" len="med"/>
                    </a:lnT>
                    <a:lnB w="38100" cap="flat" cmpd="sng" algn="ctr">
                      <a:solidFill>
                        <a:srgbClr val="002A39"/>
                      </a:solidFill>
                      <a:prstDash val="solid"/>
                      <a:round/>
                      <a:headEnd type="none" w="med" len="med"/>
                      <a:tailEnd type="none" w="med" len="med"/>
                    </a:lnB>
                    <a:solidFill>
                      <a:srgbClr val="FF8D16"/>
                    </a:solidFill>
                  </a:tcPr>
                </a:tc>
                <a:tc>
                  <a:txBody>
                    <a:bodyPr/>
                    <a:lstStyle/>
                    <a:p>
                      <a:pPr algn="ctr"/>
                      <a:r>
                        <a:rPr lang="en-US" sz="800" dirty="0">
                          <a:solidFill>
                            <a:srgbClr val="000000"/>
                          </a:solidFill>
                        </a:rPr>
                        <a:t>Ill</a:t>
                      </a:r>
                    </a:p>
                  </a:txBody>
                  <a:tcPr anchor="ctr">
                    <a:lnL w="19050" cap="flat" cmpd="sng" algn="ctr">
                      <a:solidFill>
                        <a:srgbClr val="002A39"/>
                      </a:solidFill>
                      <a:prstDash val="solid"/>
                      <a:round/>
                      <a:headEnd type="none" w="med" len="med"/>
                      <a:tailEnd type="none" w="med" len="med"/>
                    </a:lnL>
                    <a:lnR w="28575" cap="flat" cmpd="sng" algn="ctr">
                      <a:solidFill>
                        <a:srgbClr val="002A39"/>
                      </a:solidFill>
                      <a:prstDash val="solid"/>
                      <a:round/>
                      <a:headEnd type="none" w="med" len="med"/>
                      <a:tailEnd type="none" w="med" len="med"/>
                    </a:lnR>
                    <a:lnT w="28575" cap="flat" cmpd="sng" algn="ctr">
                      <a:solidFill>
                        <a:srgbClr val="002A39"/>
                      </a:solidFill>
                      <a:prstDash val="solid"/>
                      <a:round/>
                      <a:headEnd type="none" w="med" len="med"/>
                      <a:tailEnd type="none" w="med" len="med"/>
                    </a:lnT>
                    <a:lnB w="38100" cap="flat" cmpd="sng" algn="ctr">
                      <a:solidFill>
                        <a:srgbClr val="002A39"/>
                      </a:solidFill>
                      <a:prstDash val="solid"/>
                      <a:round/>
                      <a:headEnd type="none" w="med" len="med"/>
                      <a:tailEnd type="none" w="med" len="med"/>
                    </a:lnB>
                    <a:solidFill>
                      <a:srgbClr val="E9210F"/>
                    </a:solidFill>
                  </a:tcPr>
                </a:tc>
                <a:extLst>
                  <a:ext uri="{0D108BD9-81ED-4DB2-BD59-A6C34878D82A}">
                    <a16:rowId xmlns:a16="http://schemas.microsoft.com/office/drawing/2014/main" val="366533478"/>
                  </a:ext>
                </a:extLst>
              </a:tr>
              <a:tr h="2540495">
                <a:tc>
                  <a:txBody>
                    <a:bodyPr/>
                    <a:lstStyle/>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Disinterested</a:t>
                      </a:r>
                    </a:p>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Unmotivated</a:t>
                      </a:r>
                    </a:p>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Unfocused</a:t>
                      </a:r>
                    </a:p>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No initiative</a:t>
                      </a:r>
                    </a:p>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Unproductive</a:t>
                      </a:r>
                    </a:p>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Limited involvement in work relationships</a:t>
                      </a:r>
                    </a:p>
                  </a:txBody>
                  <a:tcPr>
                    <a:lnL w="28575"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38100" cap="flat" cmpd="sng" algn="ctr">
                      <a:solidFill>
                        <a:srgbClr val="002A39"/>
                      </a:solidFill>
                      <a:prstDash val="solid"/>
                      <a:round/>
                      <a:headEnd type="none" w="med" len="med"/>
                      <a:tailEnd type="none" w="med" len="med"/>
                    </a:lnT>
                    <a:lnB w="19050" cap="flat" cmpd="sng" algn="ctr">
                      <a:solidFill>
                        <a:srgbClr val="002A39"/>
                      </a:solidFill>
                      <a:prstDash val="sysDot"/>
                      <a:round/>
                      <a:headEnd type="none" w="med" len="med"/>
                      <a:tailEnd type="none" w="med" len="med"/>
                    </a:lnB>
                    <a:solidFill>
                      <a:schemeClr val="tx1"/>
                    </a:solidFill>
                  </a:tcPr>
                </a:tc>
                <a:tc>
                  <a:txBody>
                    <a:bodyPr/>
                    <a:lstStyle/>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Good to go</a:t>
                      </a:r>
                    </a:p>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Well trained</a:t>
                      </a:r>
                    </a:p>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Fit and focused</a:t>
                      </a:r>
                    </a:p>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Connected</a:t>
                      </a:r>
                    </a:p>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Accepting new challenges</a:t>
                      </a:r>
                    </a:p>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Active coping</a:t>
                      </a:r>
                    </a:p>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Effectively Manages stress</a:t>
                      </a: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38100" cap="flat" cmpd="sng" algn="ctr">
                      <a:solidFill>
                        <a:srgbClr val="002A39"/>
                      </a:solidFill>
                      <a:prstDash val="solid"/>
                      <a:round/>
                      <a:headEnd type="none" w="med" len="med"/>
                      <a:tailEnd type="none" w="med" len="med"/>
                    </a:lnT>
                    <a:lnB w="19050" cap="flat" cmpd="sng" algn="ctr">
                      <a:solidFill>
                        <a:srgbClr val="002A39"/>
                      </a:solidFill>
                      <a:prstDash val="sysDot"/>
                      <a:round/>
                      <a:headEnd type="none" w="med" len="med"/>
                      <a:tailEnd type="none" w="med" len="med"/>
                    </a:lnB>
                    <a:solidFill>
                      <a:schemeClr val="tx1"/>
                    </a:solidFill>
                  </a:tcPr>
                </a:tc>
                <a:tc>
                  <a:txBody>
                    <a:bodyPr/>
                    <a:lstStyle/>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Quick temper</a:t>
                      </a:r>
                    </a:p>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Irritable</a:t>
                      </a:r>
                    </a:p>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Diminished self-control</a:t>
                      </a:r>
                    </a:p>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Poor focus</a:t>
                      </a:r>
                    </a:p>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Poor sleep</a:t>
                      </a:r>
                    </a:p>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Temporary &amp; transitory</a:t>
                      </a:r>
                    </a:p>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Needed for growth</a:t>
                      </a:r>
                    </a:p>
                    <a:p>
                      <a:pPr marL="171450" indent="-171450" algn="l" defTabSz="914400" rtl="0" eaLnBrk="1" latinLnBrk="0" hangingPunct="1">
                        <a:spcAft>
                          <a:spcPts val="300"/>
                        </a:spcAft>
                        <a:buFont typeface="Arial" panose="020B0604020202020204" pitchFamily="34" charset="0"/>
                        <a:buChar cha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Withdrawing from usual social activities</a:t>
                      </a: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38100" cap="flat" cmpd="sng" algn="ctr">
                      <a:solidFill>
                        <a:srgbClr val="002A39"/>
                      </a:solidFill>
                      <a:prstDash val="solid"/>
                      <a:round/>
                      <a:headEnd type="none" w="med" len="med"/>
                      <a:tailEnd type="none" w="med" len="med"/>
                    </a:lnT>
                    <a:lnB w="19050" cap="flat" cmpd="sng" algn="ctr">
                      <a:solidFill>
                        <a:srgbClr val="002A39"/>
                      </a:solidFill>
                      <a:prstDash val="sysDot"/>
                      <a:round/>
                      <a:headEnd type="none" w="med" len="med"/>
                      <a:tailEnd type="none" w="med" len="med"/>
                    </a:lnB>
                    <a:solidFill>
                      <a:schemeClr val="tx1"/>
                    </a:solidFill>
                  </a:tcPr>
                </a:tc>
                <a:tc>
                  <a:txBody>
                    <a:bodyPr/>
                    <a:lstStyle/>
                    <a:p>
                      <a:pPr marL="171450" indent="-171450">
                        <a:spcAft>
                          <a:spcPts val="300"/>
                        </a:spcAft>
                        <a:buFont typeface="Arial" panose="020B0604020202020204" pitchFamily="34" charset="0"/>
                        <a:buChar char="•"/>
                      </a:pPr>
                      <a:r>
                        <a:rPr lang="en-US" sz="1400" b="1" i="0" dirty="0">
                          <a:solidFill>
                            <a:srgbClr val="012A39"/>
                          </a:solidFill>
                          <a:latin typeface="Segoe UI Semibold" panose="020B0702040204020203" pitchFamily="34" charset="0"/>
                          <a:cs typeface="Segoe UI Semibold" panose="020B0702040204020203" pitchFamily="34" charset="0"/>
                        </a:rPr>
                        <a:t>Serious or significant distress or impairment due to: W.I.L.T. (i.e., Wear &amp; Tear, Inner Conflict, Loss, &amp; Life Threat)</a:t>
                      </a:r>
                    </a:p>
                    <a:p>
                      <a:pPr marL="171450" indent="-171450">
                        <a:spcAft>
                          <a:spcPts val="300"/>
                        </a:spcAft>
                        <a:buFont typeface="Arial" panose="020B0604020202020204" pitchFamily="34" charset="0"/>
                        <a:buChar char="•"/>
                      </a:pPr>
                      <a:r>
                        <a:rPr lang="en-US" sz="1400" b="1" i="0" dirty="0">
                          <a:solidFill>
                            <a:srgbClr val="012A39"/>
                          </a:solidFill>
                          <a:latin typeface="Segoe UI Semibold" panose="020B0702040204020203" pitchFamily="34" charset="0"/>
                          <a:cs typeface="Segoe UI Semibold" panose="020B0702040204020203" pitchFamily="34" charset="0"/>
                        </a:rPr>
                        <a:t>Overwhelming emotions</a:t>
                      </a:r>
                    </a:p>
                    <a:p>
                      <a:pPr marL="171450" indent="-171450">
                        <a:spcAft>
                          <a:spcPts val="300"/>
                        </a:spcAft>
                        <a:buFont typeface="Arial" panose="020B0604020202020204" pitchFamily="34" charset="0"/>
                        <a:buChar char="•"/>
                      </a:pPr>
                      <a:r>
                        <a:rPr lang="en-US" sz="1400" b="1" i="0" dirty="0">
                          <a:solidFill>
                            <a:srgbClr val="012A39"/>
                          </a:solidFill>
                          <a:latin typeface="Segoe UI Semibold" panose="020B0702040204020203" pitchFamily="34" charset="0"/>
                          <a:cs typeface="Segoe UI Semibold" panose="020B0702040204020203" pitchFamily="34" charset="0"/>
                        </a:rPr>
                        <a:t>Insomnia, nightmares</a:t>
                      </a:r>
                    </a:p>
                    <a:p>
                      <a:pPr marL="171450" indent="-171450">
                        <a:spcAft>
                          <a:spcPts val="300"/>
                        </a:spcAft>
                        <a:buFont typeface="Arial" panose="020B0604020202020204" pitchFamily="34" charset="0"/>
                        <a:buChar char="•"/>
                      </a:pPr>
                      <a:r>
                        <a:rPr lang="en-US" sz="1400" b="1" i="0" dirty="0">
                          <a:solidFill>
                            <a:srgbClr val="012A39"/>
                          </a:solidFill>
                          <a:latin typeface="Segoe UI Semibold" panose="020B0702040204020203" pitchFamily="34" charset="0"/>
                          <a:cs typeface="Segoe UI Semibold" panose="020B0702040204020203" pitchFamily="34" charset="0"/>
                        </a:rPr>
                        <a:t>Breaking relationships</a:t>
                      </a:r>
                    </a:p>
                    <a:p>
                      <a:pPr marL="171450" indent="-171450">
                        <a:spcAft>
                          <a:spcPts val="300"/>
                        </a:spcAft>
                        <a:buFont typeface="Arial" panose="020B0604020202020204" pitchFamily="34" charset="0"/>
                        <a:buChar char="•"/>
                      </a:pPr>
                      <a:r>
                        <a:rPr lang="en-US" sz="1400" b="1" i="0" dirty="0">
                          <a:solidFill>
                            <a:srgbClr val="012A39"/>
                          </a:solidFill>
                          <a:latin typeface="Segoe UI Semibold" panose="020B0702040204020203" pitchFamily="34" charset="0"/>
                          <a:cs typeface="Segoe UI Semibold" panose="020B0702040204020203" pitchFamily="34" charset="0"/>
                        </a:rPr>
                        <a:t>Shame, guilt</a:t>
                      </a:r>
                    </a:p>
                    <a:p>
                      <a:pPr marL="171450" indent="-171450">
                        <a:spcAft>
                          <a:spcPts val="300"/>
                        </a:spcAft>
                        <a:buFont typeface="Arial" panose="020B0604020202020204" pitchFamily="34" charset="0"/>
                        <a:buChar char="•"/>
                      </a:pPr>
                      <a:r>
                        <a:rPr lang="en-US" sz="1400" b="1" i="0" dirty="0">
                          <a:solidFill>
                            <a:srgbClr val="012A39"/>
                          </a:solidFill>
                          <a:latin typeface="Segoe UI Semibold" panose="020B0702040204020203" pitchFamily="34" charset="0"/>
                          <a:cs typeface="Segoe UI Semibold" panose="020B0702040204020203" pitchFamily="34" charset="0"/>
                        </a:rPr>
                        <a:t>Destructive behavior</a:t>
                      </a: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38100" cap="flat" cmpd="sng" algn="ctr">
                      <a:solidFill>
                        <a:srgbClr val="002A39"/>
                      </a:solidFill>
                      <a:prstDash val="solid"/>
                      <a:round/>
                      <a:headEnd type="none" w="med" len="med"/>
                      <a:tailEnd type="none" w="med" len="med"/>
                    </a:lnT>
                    <a:lnB w="19050" cap="flat" cmpd="sng" algn="ctr">
                      <a:solidFill>
                        <a:srgbClr val="002A39"/>
                      </a:solidFill>
                      <a:prstDash val="sysDot"/>
                      <a:round/>
                      <a:headEnd type="none" w="med" len="med"/>
                      <a:tailEnd type="none" w="med" len="med"/>
                    </a:lnB>
                    <a:solidFill>
                      <a:schemeClr val="tx1"/>
                    </a:solidFill>
                  </a:tcPr>
                </a:tc>
                <a:tc>
                  <a:txBody>
                    <a:bodyPr/>
                    <a:lstStyle/>
                    <a:p>
                      <a:pPr marL="171450" indent="-171450">
                        <a:spcAft>
                          <a:spcPts val="300"/>
                        </a:spcAft>
                        <a:buFont typeface="Arial" panose="020B0604020202020204" pitchFamily="34" charset="0"/>
                        <a:buChar char="•"/>
                      </a:pPr>
                      <a:r>
                        <a:rPr lang="en-US" sz="1400" b="1" i="0" dirty="0">
                          <a:solidFill>
                            <a:srgbClr val="012A39"/>
                          </a:solidFill>
                          <a:latin typeface="Segoe UI Semibold" panose="020B0702040204020203" pitchFamily="34" charset="0"/>
                          <a:cs typeface="Segoe UI Semibold" panose="020B0702040204020203" pitchFamily="34" charset="0"/>
                        </a:rPr>
                        <a:t>Stress injuries that don’t heal without help </a:t>
                      </a:r>
                    </a:p>
                    <a:p>
                      <a:pPr marL="171450" indent="-171450">
                        <a:spcAft>
                          <a:spcPts val="300"/>
                        </a:spcAft>
                        <a:buFont typeface="Arial" panose="020B0604020202020204" pitchFamily="34" charset="0"/>
                        <a:buChar char="•"/>
                      </a:pPr>
                      <a:r>
                        <a:rPr lang="en-US" sz="1400" b="1" i="0" dirty="0">
                          <a:solidFill>
                            <a:srgbClr val="012A39"/>
                          </a:solidFill>
                          <a:latin typeface="Segoe UI Semibold" panose="020B0702040204020203" pitchFamily="34" charset="0"/>
                          <a:cs typeface="Segoe UI Semibold" panose="020B0702040204020203" pitchFamily="34" charset="0"/>
                        </a:rPr>
                        <a:t>Diagnosable mental health and substance use disorders</a:t>
                      </a:r>
                    </a:p>
                  </a:txBody>
                  <a:tcPr>
                    <a:lnL w="19050" cap="flat" cmpd="sng" algn="ctr">
                      <a:solidFill>
                        <a:srgbClr val="002A39"/>
                      </a:solidFill>
                      <a:prstDash val="solid"/>
                      <a:round/>
                      <a:headEnd type="none" w="med" len="med"/>
                      <a:tailEnd type="none" w="med" len="med"/>
                    </a:lnL>
                    <a:lnR w="28575" cap="flat" cmpd="sng" algn="ctr">
                      <a:solidFill>
                        <a:srgbClr val="002A39"/>
                      </a:solidFill>
                      <a:prstDash val="solid"/>
                      <a:round/>
                      <a:headEnd type="none" w="med" len="med"/>
                      <a:tailEnd type="none" w="med" len="med"/>
                    </a:lnR>
                    <a:lnT w="38100" cap="flat" cmpd="sng" algn="ctr">
                      <a:solidFill>
                        <a:srgbClr val="002A39"/>
                      </a:solidFill>
                      <a:prstDash val="solid"/>
                      <a:round/>
                      <a:headEnd type="none" w="med" len="med"/>
                      <a:tailEnd type="none" w="med" len="med"/>
                    </a:lnT>
                    <a:lnB w="19050" cap="flat" cmpd="sng" algn="ctr">
                      <a:solidFill>
                        <a:srgbClr val="002A39"/>
                      </a:solidFill>
                      <a:prstDash val="sysDot"/>
                      <a:round/>
                      <a:headEnd type="none" w="med" len="med"/>
                      <a:tailEnd type="none" w="med" len="med"/>
                    </a:lnB>
                    <a:solidFill>
                      <a:schemeClr val="tx1"/>
                    </a:solidFill>
                  </a:tcPr>
                </a:tc>
                <a:extLst>
                  <a:ext uri="{0D108BD9-81ED-4DB2-BD59-A6C34878D82A}">
                    <a16:rowId xmlns:a16="http://schemas.microsoft.com/office/drawing/2014/main" val="3277850800"/>
                  </a:ext>
                </a:extLst>
              </a:tr>
              <a:tr h="616240">
                <a:tc>
                  <a:txBody>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400" b="1" i="1" kern="1200" dirty="0">
                          <a:solidFill>
                            <a:srgbClr val="012A39"/>
                          </a:solidFill>
                          <a:latin typeface="Segoe UI Semibold" panose="020B0702040204020203" pitchFamily="34" charset="0"/>
                          <a:ea typeface="+mn-ea"/>
                          <a:cs typeface="Segoe UI Semibold" panose="020B0702040204020203" pitchFamily="34" charset="0"/>
                        </a:rPr>
                        <a:t>LEADERSHIP OPPORTUNITY</a:t>
                      </a:r>
                    </a:p>
                  </a:txBody>
                  <a:tcPr>
                    <a:lnL w="28575"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19050" cap="flat" cmpd="sng" algn="ctr">
                      <a:solidFill>
                        <a:srgbClr val="002A39"/>
                      </a:solidFill>
                      <a:prstDash val="sysDot"/>
                      <a:round/>
                      <a:headEnd type="none" w="med" len="med"/>
                      <a:tailEnd type="none" w="med" len="med"/>
                    </a:lnT>
                    <a:lnB w="19050" cap="flat" cmpd="sng" algn="ctr">
                      <a:solidFill>
                        <a:srgbClr val="002939"/>
                      </a:solidFill>
                      <a:prstDash val="sysDot"/>
                      <a:round/>
                      <a:headEnd type="none" w="med" len="med"/>
                      <a:tailEnd type="none" w="med" len="med"/>
                    </a:lnB>
                    <a:solidFill>
                      <a:schemeClr val="tx1"/>
                    </a:solidFill>
                  </a:tcPr>
                </a:tc>
                <a:tc>
                  <a:txBody>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400" b="1" i="1" kern="1200" dirty="0">
                          <a:solidFill>
                            <a:srgbClr val="012A39"/>
                          </a:solidFill>
                          <a:latin typeface="Segoe UI Semibold" panose="020B0702040204020203" pitchFamily="34" charset="0"/>
                          <a:ea typeface="+mn-ea"/>
                          <a:cs typeface="Segoe UI Semibold" panose="020B0702040204020203" pitchFamily="34" charset="0"/>
                        </a:rPr>
                        <a:t>OPTIMAL PERFORMANCE</a:t>
                      </a:r>
                    </a:p>
                    <a:p>
                      <a:pPr marL="171450" indent="-171450" algn="l" defTabSz="914400" rtl="0" eaLnBrk="1" latinLnBrk="0" hangingPunct="1">
                        <a:spcAft>
                          <a:spcPts val="300"/>
                        </a:spcAft>
                        <a:buFont typeface="Arial" panose="020B0604020202020204" pitchFamily="34" charset="0"/>
                        <a:buChar char="•"/>
                      </a:pPr>
                      <a:endParaRPr lang="en-US" sz="1400" b="1" i="1" kern="1200" dirty="0">
                        <a:solidFill>
                          <a:srgbClr val="012A39"/>
                        </a:solidFill>
                        <a:latin typeface="Segoe UI Semibold" panose="020B0702040204020203" pitchFamily="34" charset="0"/>
                        <a:ea typeface="+mn-ea"/>
                        <a:cs typeface="Segoe UI Semibold" panose="020B0702040204020203" pitchFamily="34" charset="0"/>
                      </a:endParaRP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19050" cap="flat" cmpd="sng" algn="ctr">
                      <a:solidFill>
                        <a:srgbClr val="002A39"/>
                      </a:solidFill>
                      <a:prstDash val="sysDot"/>
                      <a:round/>
                      <a:headEnd type="none" w="med" len="med"/>
                      <a:tailEnd type="none" w="med" len="med"/>
                    </a:lnT>
                    <a:lnB w="19050" cap="flat" cmpd="sng" algn="ctr">
                      <a:solidFill>
                        <a:srgbClr val="002939"/>
                      </a:solidFill>
                      <a:prstDash val="sysDot"/>
                      <a:round/>
                      <a:headEnd type="none" w="med" len="med"/>
                      <a:tailEnd type="none" w="med" len="med"/>
                    </a:lnB>
                    <a:solidFill>
                      <a:schemeClr val="tx1"/>
                    </a:solidFill>
                  </a:tcPr>
                </a:tc>
                <a:tc>
                  <a:txBody>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400" b="1" i="1" kern="1200" dirty="0">
                          <a:solidFill>
                            <a:srgbClr val="012A39"/>
                          </a:solidFill>
                          <a:latin typeface="Segoe UI Semibold" panose="020B0702040204020203" pitchFamily="34" charset="0"/>
                          <a:ea typeface="+mn-ea"/>
                          <a:cs typeface="Segoe UI Semibold" panose="020B0702040204020203" pitchFamily="34" charset="0"/>
                        </a:rPr>
                        <a:t>SELF-CARE OPPORTUNITY</a:t>
                      </a:r>
                    </a:p>
                    <a:p>
                      <a:pPr marL="171450" indent="-171450" algn="l" defTabSz="914400" rtl="0" eaLnBrk="1" latinLnBrk="0" hangingPunct="1">
                        <a:spcAft>
                          <a:spcPts val="300"/>
                        </a:spcAft>
                        <a:buFont typeface="Arial" panose="020B0604020202020204" pitchFamily="34" charset="0"/>
                        <a:buChar char="•"/>
                      </a:pPr>
                      <a:endParaRPr lang="en-US" sz="1400" b="1" i="1" kern="1200" dirty="0">
                        <a:solidFill>
                          <a:srgbClr val="012A39"/>
                        </a:solidFill>
                        <a:latin typeface="Segoe UI Semibold" panose="020B0702040204020203" pitchFamily="34" charset="0"/>
                        <a:ea typeface="+mn-ea"/>
                        <a:cs typeface="Segoe UI Semibold" panose="020B0702040204020203" pitchFamily="34" charset="0"/>
                      </a:endParaRP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19050" cap="flat" cmpd="sng" algn="ctr">
                      <a:solidFill>
                        <a:srgbClr val="002A39"/>
                      </a:solidFill>
                      <a:prstDash val="sysDot"/>
                      <a:round/>
                      <a:headEnd type="none" w="med" len="med"/>
                      <a:tailEnd type="none" w="med" len="med"/>
                    </a:lnT>
                    <a:lnB w="19050" cap="flat" cmpd="sng" algn="ctr">
                      <a:solidFill>
                        <a:srgbClr val="002939"/>
                      </a:solidFill>
                      <a:prstDash val="sysDot"/>
                      <a:round/>
                      <a:headEnd type="none" w="med" len="med"/>
                      <a:tailEnd type="none" w="med" len="med"/>
                    </a:lnB>
                    <a:solidFill>
                      <a:schemeClr val="tx1"/>
                    </a:solidFill>
                  </a:tcPr>
                </a:tc>
                <a:tc>
                  <a:txBody>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400" b="1" i="1" dirty="0">
                          <a:solidFill>
                            <a:srgbClr val="012A39"/>
                          </a:solidFill>
                          <a:latin typeface="Segoe UI Semibold" panose="020B0702040204020203" pitchFamily="34" charset="0"/>
                          <a:cs typeface="Segoe UI Semibold" panose="020B0702040204020203" pitchFamily="34" charset="0"/>
                        </a:rPr>
                        <a:t>POINT OF INTERVENTION</a:t>
                      </a:r>
                    </a:p>
                    <a:p>
                      <a:pPr marL="171450" indent="-171450">
                        <a:spcAft>
                          <a:spcPts val="300"/>
                        </a:spcAft>
                        <a:buFont typeface="Arial" panose="020B0604020202020204" pitchFamily="34" charset="0"/>
                        <a:buChar char="•"/>
                      </a:pPr>
                      <a:endParaRPr lang="en-US" sz="1400" b="1" i="1" dirty="0">
                        <a:solidFill>
                          <a:srgbClr val="012A39"/>
                        </a:solidFill>
                        <a:latin typeface="Segoe UI Semibold" panose="020B0702040204020203" pitchFamily="34" charset="0"/>
                        <a:cs typeface="Segoe UI Semibold" panose="020B0702040204020203" pitchFamily="34" charset="0"/>
                      </a:endParaRP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19050" cap="flat" cmpd="sng" algn="ctr">
                      <a:solidFill>
                        <a:srgbClr val="002A39"/>
                      </a:solidFill>
                      <a:prstDash val="sysDot"/>
                      <a:round/>
                      <a:headEnd type="none" w="med" len="med"/>
                      <a:tailEnd type="none" w="med" len="med"/>
                    </a:lnT>
                    <a:lnB w="19050" cap="flat" cmpd="sng" algn="ctr">
                      <a:solidFill>
                        <a:srgbClr val="002939"/>
                      </a:solidFill>
                      <a:prstDash val="sysDot"/>
                      <a:round/>
                      <a:headEnd type="none" w="med" len="med"/>
                      <a:tailEnd type="none" w="med" len="med"/>
                    </a:lnB>
                    <a:solidFill>
                      <a:schemeClr val="tx1"/>
                    </a:solidFill>
                  </a:tcPr>
                </a:tc>
                <a:tc>
                  <a:txBody>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400" b="1" i="1" dirty="0">
                          <a:solidFill>
                            <a:srgbClr val="012A39"/>
                          </a:solidFill>
                          <a:latin typeface="Segoe UI Semibold" panose="020B0702040204020203" pitchFamily="34" charset="0"/>
                          <a:cs typeface="Segoe UI Semibold" panose="020B0702040204020203" pitchFamily="34" charset="0"/>
                        </a:rPr>
                        <a:t>RECOVERS WITH EFFECTIVE CARE &amp; REINTEGRATION</a:t>
                      </a:r>
                    </a:p>
                  </a:txBody>
                  <a:tcPr>
                    <a:lnL w="19050" cap="flat" cmpd="sng" algn="ctr">
                      <a:solidFill>
                        <a:srgbClr val="002A39"/>
                      </a:solidFill>
                      <a:prstDash val="solid"/>
                      <a:round/>
                      <a:headEnd type="none" w="med" len="med"/>
                      <a:tailEnd type="none" w="med" len="med"/>
                    </a:lnL>
                    <a:lnR w="28575" cap="flat" cmpd="sng" algn="ctr">
                      <a:solidFill>
                        <a:srgbClr val="002A39"/>
                      </a:solidFill>
                      <a:prstDash val="solid"/>
                      <a:round/>
                      <a:headEnd type="none" w="med" len="med"/>
                      <a:tailEnd type="none" w="med" len="med"/>
                    </a:lnR>
                    <a:lnT w="19050" cap="flat" cmpd="sng" algn="ctr">
                      <a:solidFill>
                        <a:srgbClr val="002A39"/>
                      </a:solidFill>
                      <a:prstDash val="sysDot"/>
                      <a:round/>
                      <a:headEnd type="none" w="med" len="med"/>
                      <a:tailEnd type="none" w="med" len="med"/>
                    </a:lnT>
                    <a:lnB w="19050" cap="flat" cmpd="sng" algn="ctr">
                      <a:solidFill>
                        <a:srgbClr val="002939"/>
                      </a:solidFill>
                      <a:prstDash val="sysDot"/>
                      <a:round/>
                      <a:headEnd type="none" w="med" len="med"/>
                      <a:tailEnd type="none" w="med" len="med"/>
                    </a:lnB>
                    <a:solidFill>
                      <a:schemeClr val="tx1"/>
                    </a:solidFill>
                  </a:tcPr>
                </a:tc>
                <a:extLst>
                  <a:ext uri="{0D108BD9-81ED-4DB2-BD59-A6C34878D82A}">
                    <a16:rowId xmlns:a16="http://schemas.microsoft.com/office/drawing/2014/main" val="3964641227"/>
                  </a:ext>
                </a:extLst>
              </a:tr>
              <a:tr h="601475">
                <a:tc>
                  <a:txBody>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Unit Leader Responsibility</a:t>
                      </a:r>
                    </a:p>
                  </a:txBody>
                  <a:tcPr>
                    <a:lnL w="28575"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19050" cap="flat" cmpd="sng" algn="ctr">
                      <a:solidFill>
                        <a:srgbClr val="002939"/>
                      </a:solidFill>
                      <a:prstDash val="sysDot"/>
                      <a:round/>
                      <a:headEnd type="none" w="med" len="med"/>
                      <a:tailEnd type="none" w="med" len="med"/>
                    </a:lnT>
                    <a:lnB w="28575" cap="flat" cmpd="sng" algn="ctr">
                      <a:solidFill>
                        <a:srgbClr val="002A39"/>
                      </a:solidFill>
                      <a:prstDash val="solid"/>
                      <a:round/>
                      <a:headEnd type="none" w="med" len="med"/>
                      <a:tailEnd type="none" w="med" len="med"/>
                    </a:lnB>
                    <a:solidFill>
                      <a:schemeClr val="tx1"/>
                    </a:solidFill>
                  </a:tcPr>
                </a:tc>
                <a:tc>
                  <a:txBody>
                    <a:bodyPr/>
                    <a:lstStyle/>
                    <a:p>
                      <a:pPr marL="0" indent="0" algn="l" defTabSz="914400" rtl="0" eaLnBrk="1" latinLnBrk="0" hangingPunct="1">
                        <a:spcAft>
                          <a:spcPts val="300"/>
                        </a:spcAft>
                        <a:buNone/>
                      </a:pPr>
                      <a:endParaRPr lang="en-US" sz="1400" b="1" i="0" kern="1200" dirty="0">
                        <a:solidFill>
                          <a:srgbClr val="012A39"/>
                        </a:solidFill>
                        <a:latin typeface="Segoe UI Semibold" panose="020B0702040204020203" pitchFamily="34" charset="0"/>
                        <a:ea typeface="+mn-ea"/>
                        <a:cs typeface="Segoe UI Semibold" panose="020B0702040204020203" pitchFamily="34" charset="0"/>
                      </a:endParaRP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19050" cap="flat" cmpd="sng" algn="ctr">
                      <a:solidFill>
                        <a:srgbClr val="002939"/>
                      </a:solidFill>
                      <a:prstDash val="sysDot"/>
                      <a:round/>
                      <a:headEnd type="none" w="med" len="med"/>
                      <a:tailEnd type="none" w="med" len="med"/>
                    </a:lnT>
                    <a:lnB w="28575" cap="flat" cmpd="sng" algn="ctr">
                      <a:solidFill>
                        <a:srgbClr val="002A39"/>
                      </a:solidFill>
                      <a:prstDash val="solid"/>
                      <a:round/>
                      <a:headEnd type="none" w="med" len="med"/>
                      <a:tailEnd type="none" w="med" len="med"/>
                    </a:lnB>
                    <a:solidFill>
                      <a:schemeClr val="tx1"/>
                    </a:solidFill>
                  </a:tcPr>
                </a:tc>
                <a:tc>
                  <a:txBody>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400" b="1" i="0" kern="1200" dirty="0">
                          <a:solidFill>
                            <a:srgbClr val="012A39"/>
                          </a:solidFill>
                          <a:latin typeface="Segoe UI Semibold" panose="020B0702040204020203" pitchFamily="34" charset="0"/>
                          <a:ea typeface="+mn-ea"/>
                          <a:cs typeface="Segoe UI Semibold" panose="020B0702040204020203" pitchFamily="34" charset="0"/>
                        </a:rPr>
                        <a:t>Individual, Shipmate, Family Responsibility</a:t>
                      </a: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19050" cap="flat" cmpd="sng" algn="ctr">
                      <a:solidFill>
                        <a:srgbClr val="002939"/>
                      </a:solidFill>
                      <a:prstDash val="sysDot"/>
                      <a:round/>
                      <a:headEnd type="none" w="med" len="med"/>
                      <a:tailEnd type="none" w="med" len="med"/>
                    </a:lnT>
                    <a:lnB w="28575" cap="flat" cmpd="sng" algn="ctr">
                      <a:solidFill>
                        <a:srgbClr val="002A39"/>
                      </a:solidFill>
                      <a:prstDash val="solid"/>
                      <a:round/>
                      <a:headEnd type="none" w="med" len="med"/>
                      <a:tailEnd type="none" w="med" len="med"/>
                    </a:lnB>
                    <a:solidFill>
                      <a:schemeClr val="tx1"/>
                    </a:solidFill>
                  </a:tcPr>
                </a:tc>
                <a:tc>
                  <a:txBody>
                    <a:bodyPr/>
                    <a:lstStyle/>
                    <a:p>
                      <a:pPr marL="171450" indent="-171450">
                        <a:spcAft>
                          <a:spcPts val="300"/>
                        </a:spcAft>
                        <a:buFont typeface="Arial" panose="020B0604020202020204" pitchFamily="34" charset="0"/>
                        <a:buChar char="•"/>
                      </a:pPr>
                      <a:endParaRPr lang="en-US" sz="1400" b="1" i="1" dirty="0">
                        <a:solidFill>
                          <a:srgbClr val="012A39"/>
                        </a:solidFill>
                        <a:latin typeface="Segoe UI Semibold" panose="020B0702040204020203" pitchFamily="34" charset="0"/>
                        <a:cs typeface="Segoe UI Semibold" panose="020B0702040204020203" pitchFamily="34" charset="0"/>
                      </a:endParaRP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19050" cap="flat" cmpd="sng" algn="ctr">
                      <a:solidFill>
                        <a:srgbClr val="002939"/>
                      </a:solidFill>
                      <a:prstDash val="sysDot"/>
                      <a:round/>
                      <a:headEnd type="none" w="med" len="med"/>
                      <a:tailEnd type="none" w="med" len="med"/>
                    </a:lnT>
                    <a:lnB w="28575" cap="flat" cmpd="sng" algn="ctr">
                      <a:solidFill>
                        <a:srgbClr val="002A39"/>
                      </a:solidFill>
                      <a:prstDash val="solid"/>
                      <a:round/>
                      <a:headEnd type="none" w="med" len="med"/>
                      <a:tailEnd type="none" w="med" len="med"/>
                    </a:lnB>
                    <a:solidFill>
                      <a:schemeClr val="tx1"/>
                    </a:solidFill>
                  </a:tcPr>
                </a:tc>
                <a:tc>
                  <a:txBody>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400" b="1" i="0" dirty="0">
                          <a:solidFill>
                            <a:srgbClr val="012A39"/>
                          </a:solidFill>
                          <a:latin typeface="Segoe UI Semibold" panose="020B0702040204020203" pitchFamily="34" charset="0"/>
                          <a:cs typeface="Segoe UI Semibold" panose="020B0702040204020203" pitchFamily="34" charset="0"/>
                        </a:rPr>
                        <a:t>Caregiver Responsibility</a:t>
                      </a:r>
                    </a:p>
                  </a:txBody>
                  <a:tcPr>
                    <a:lnL w="19050" cap="flat" cmpd="sng" algn="ctr">
                      <a:solidFill>
                        <a:srgbClr val="002A39"/>
                      </a:solidFill>
                      <a:prstDash val="solid"/>
                      <a:round/>
                      <a:headEnd type="none" w="med" len="med"/>
                      <a:tailEnd type="none" w="med" len="med"/>
                    </a:lnL>
                    <a:lnR w="28575" cap="flat" cmpd="sng" algn="ctr">
                      <a:solidFill>
                        <a:srgbClr val="002A39"/>
                      </a:solidFill>
                      <a:prstDash val="solid"/>
                      <a:round/>
                      <a:headEnd type="none" w="med" len="med"/>
                      <a:tailEnd type="none" w="med" len="med"/>
                    </a:lnR>
                    <a:lnT w="19050" cap="flat" cmpd="sng" algn="ctr">
                      <a:solidFill>
                        <a:srgbClr val="002939"/>
                      </a:solidFill>
                      <a:prstDash val="sysDot"/>
                      <a:round/>
                      <a:headEnd type="none" w="med" len="med"/>
                      <a:tailEnd type="none" w="med" len="med"/>
                    </a:lnT>
                    <a:lnB w="28575" cap="flat" cmpd="sng" algn="ctr">
                      <a:solidFill>
                        <a:srgbClr val="002A39"/>
                      </a:solidFill>
                      <a:prstDash val="solid"/>
                      <a:round/>
                      <a:headEnd type="none" w="med" len="med"/>
                      <a:tailEnd type="none" w="med" len="med"/>
                    </a:lnB>
                    <a:solidFill>
                      <a:schemeClr val="tx1"/>
                    </a:solidFill>
                  </a:tcPr>
                </a:tc>
                <a:extLst>
                  <a:ext uri="{0D108BD9-81ED-4DB2-BD59-A6C34878D82A}">
                    <a16:rowId xmlns:a16="http://schemas.microsoft.com/office/drawing/2014/main" val="2926971614"/>
                  </a:ext>
                </a:extLst>
              </a:tr>
            </a:tbl>
          </a:graphicData>
        </a:graphic>
      </p:graphicFrame>
      <p:grpSp>
        <p:nvGrpSpPr>
          <p:cNvPr id="6" name="Group 5">
            <a:extLst>
              <a:ext uri="{FF2B5EF4-FFF2-40B4-BE49-F238E27FC236}">
                <a16:creationId xmlns:a16="http://schemas.microsoft.com/office/drawing/2014/main" id="{B085C48D-858F-644F-B0FC-5E4404A56776}"/>
              </a:ext>
              <a:ext uri="{C183D7F6-B498-43B3-948B-1728B52AA6E4}">
                <adec:decorative xmlns:adec="http://schemas.microsoft.com/office/drawing/2017/decorative" val="1"/>
              </a:ext>
            </a:extLst>
          </p:cNvPr>
          <p:cNvGrpSpPr/>
          <p:nvPr/>
        </p:nvGrpSpPr>
        <p:grpSpPr>
          <a:xfrm>
            <a:off x="807706" y="1789031"/>
            <a:ext cx="10757102" cy="225750"/>
            <a:chOff x="807706" y="1789031"/>
            <a:chExt cx="10757102" cy="225750"/>
          </a:xfrm>
        </p:grpSpPr>
        <p:sp>
          <p:nvSpPr>
            <p:cNvPr id="5" name="Rounded Rectangle 4">
              <a:extLst>
                <a:ext uri="{FF2B5EF4-FFF2-40B4-BE49-F238E27FC236}">
                  <a16:creationId xmlns:a16="http://schemas.microsoft.com/office/drawing/2014/main" id="{94C2AAAA-72C4-408D-144B-20A808A07FB6}"/>
                </a:ext>
              </a:extLst>
            </p:cNvPr>
            <p:cNvSpPr/>
            <p:nvPr/>
          </p:nvSpPr>
          <p:spPr>
            <a:xfrm>
              <a:off x="807706" y="1789031"/>
              <a:ext cx="1657138" cy="225750"/>
            </a:xfrm>
            <a:prstGeom prst="roundRect">
              <a:avLst>
                <a:gd name="adj" fmla="val 50000"/>
              </a:avLst>
            </a:prstGeom>
            <a:solidFill>
              <a:schemeClr val="tx1"/>
            </a:solidFill>
            <a:ln w="15875">
              <a:solidFill>
                <a:srgbClr val="002939"/>
              </a:solidFill>
            </a:ln>
          </p:spPr>
          <p:style>
            <a:lnRef idx="2">
              <a:schemeClr val="accent1">
                <a:shade val="15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500" b="1" dirty="0">
                  <a:solidFill>
                    <a:srgbClr val="012A39"/>
                  </a:solidFill>
                </a:rPr>
                <a:t>NOT ENGAGED</a:t>
              </a:r>
            </a:p>
          </p:txBody>
        </p:sp>
        <p:sp>
          <p:nvSpPr>
            <p:cNvPr id="12" name="Rounded Rectangle 11">
              <a:extLst>
                <a:ext uri="{FF2B5EF4-FFF2-40B4-BE49-F238E27FC236}">
                  <a16:creationId xmlns:a16="http://schemas.microsoft.com/office/drawing/2014/main" id="{EB69EAB5-BEAA-3963-9DE5-5823112FFF7C}"/>
                </a:ext>
              </a:extLst>
            </p:cNvPr>
            <p:cNvSpPr/>
            <p:nvPr/>
          </p:nvSpPr>
          <p:spPr>
            <a:xfrm>
              <a:off x="3126201" y="1789031"/>
              <a:ext cx="1657138" cy="225750"/>
            </a:xfrm>
            <a:prstGeom prst="roundRect">
              <a:avLst>
                <a:gd name="adj" fmla="val 50000"/>
              </a:avLst>
            </a:prstGeom>
            <a:solidFill>
              <a:schemeClr val="tx1"/>
            </a:solidFill>
            <a:ln w="15875">
              <a:solidFill>
                <a:srgbClr val="002939"/>
              </a:solidFill>
            </a:ln>
          </p:spPr>
          <p:style>
            <a:lnRef idx="2">
              <a:schemeClr val="accent1">
                <a:shade val="15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500" b="1" dirty="0">
                  <a:solidFill>
                    <a:srgbClr val="012A39"/>
                  </a:solidFill>
                </a:rPr>
                <a:t>READY</a:t>
              </a:r>
            </a:p>
          </p:txBody>
        </p:sp>
        <p:sp>
          <p:nvSpPr>
            <p:cNvPr id="13" name="Rounded Rectangle 12">
              <a:extLst>
                <a:ext uri="{FF2B5EF4-FFF2-40B4-BE49-F238E27FC236}">
                  <a16:creationId xmlns:a16="http://schemas.microsoft.com/office/drawing/2014/main" id="{AE93E0D8-515A-5BD6-C851-CFC224350A66}"/>
                </a:ext>
              </a:extLst>
            </p:cNvPr>
            <p:cNvSpPr/>
            <p:nvPr/>
          </p:nvSpPr>
          <p:spPr>
            <a:xfrm>
              <a:off x="5387188" y="1789031"/>
              <a:ext cx="1657138" cy="225750"/>
            </a:xfrm>
            <a:prstGeom prst="roundRect">
              <a:avLst>
                <a:gd name="adj" fmla="val 50000"/>
              </a:avLst>
            </a:prstGeom>
            <a:solidFill>
              <a:schemeClr val="tx1"/>
            </a:solidFill>
            <a:ln w="15875">
              <a:solidFill>
                <a:srgbClr val="002939"/>
              </a:solidFill>
            </a:ln>
          </p:spPr>
          <p:style>
            <a:lnRef idx="2">
              <a:schemeClr val="accent1">
                <a:shade val="15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500" b="1" dirty="0">
                  <a:solidFill>
                    <a:srgbClr val="012A39"/>
                  </a:solidFill>
                </a:rPr>
                <a:t>REACTING</a:t>
              </a:r>
            </a:p>
          </p:txBody>
        </p:sp>
        <p:sp>
          <p:nvSpPr>
            <p:cNvPr id="14" name="Rounded Rectangle 13">
              <a:extLst>
                <a:ext uri="{FF2B5EF4-FFF2-40B4-BE49-F238E27FC236}">
                  <a16:creationId xmlns:a16="http://schemas.microsoft.com/office/drawing/2014/main" id="{D4446306-083D-DC06-0BD2-A6E3C5D954EC}"/>
                </a:ext>
              </a:extLst>
            </p:cNvPr>
            <p:cNvSpPr/>
            <p:nvPr/>
          </p:nvSpPr>
          <p:spPr>
            <a:xfrm>
              <a:off x="7624842" y="1789031"/>
              <a:ext cx="1657138" cy="225750"/>
            </a:xfrm>
            <a:prstGeom prst="roundRect">
              <a:avLst>
                <a:gd name="adj" fmla="val 50000"/>
              </a:avLst>
            </a:prstGeom>
            <a:solidFill>
              <a:schemeClr val="tx1"/>
            </a:solidFill>
            <a:ln w="15875">
              <a:solidFill>
                <a:srgbClr val="002939"/>
              </a:solidFill>
            </a:ln>
          </p:spPr>
          <p:style>
            <a:lnRef idx="2">
              <a:schemeClr val="accent1">
                <a:shade val="15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500" b="1" dirty="0">
                  <a:solidFill>
                    <a:srgbClr val="012A39"/>
                  </a:solidFill>
                </a:rPr>
                <a:t>INJURED</a:t>
              </a:r>
            </a:p>
          </p:txBody>
        </p:sp>
        <p:sp>
          <p:nvSpPr>
            <p:cNvPr id="15" name="Rounded Rectangle 14">
              <a:extLst>
                <a:ext uri="{FF2B5EF4-FFF2-40B4-BE49-F238E27FC236}">
                  <a16:creationId xmlns:a16="http://schemas.microsoft.com/office/drawing/2014/main" id="{43637EEF-A410-EA73-9D6E-52241CEA4755}"/>
                </a:ext>
              </a:extLst>
            </p:cNvPr>
            <p:cNvSpPr/>
            <p:nvPr/>
          </p:nvSpPr>
          <p:spPr>
            <a:xfrm>
              <a:off x="9907670" y="1789031"/>
              <a:ext cx="1657138" cy="225750"/>
            </a:xfrm>
            <a:prstGeom prst="roundRect">
              <a:avLst>
                <a:gd name="adj" fmla="val 50000"/>
              </a:avLst>
            </a:prstGeom>
            <a:solidFill>
              <a:schemeClr val="tx1"/>
            </a:solidFill>
            <a:ln w="15875">
              <a:solidFill>
                <a:srgbClr val="002939"/>
              </a:solidFill>
            </a:ln>
          </p:spPr>
          <p:style>
            <a:lnRef idx="2">
              <a:schemeClr val="accent1">
                <a:shade val="15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500" b="1" dirty="0">
                  <a:solidFill>
                    <a:srgbClr val="012A39"/>
                  </a:solidFill>
                </a:rPr>
                <a:t>ILL</a:t>
              </a:r>
            </a:p>
          </p:txBody>
        </p:sp>
      </p:grpSp>
      <p:sp>
        <p:nvSpPr>
          <p:cNvPr id="2" name="Footer Placeholder 1">
            <a:extLst>
              <a:ext uri="{FF2B5EF4-FFF2-40B4-BE49-F238E27FC236}">
                <a16:creationId xmlns:a16="http://schemas.microsoft.com/office/drawing/2014/main" id="{49CFCF31-B73F-3746-97A4-7BD5319CE636}"/>
              </a:ext>
            </a:extLst>
          </p:cNvPr>
          <p:cNvSpPr>
            <a:spLocks noGrp="1"/>
          </p:cNvSpPr>
          <p:nvPr>
            <p:ph type="ftr" sz="quarter" idx="11"/>
          </p:nvPr>
        </p:nvSpPr>
        <p:spPr/>
        <p:txBody>
          <a:bodyPr/>
          <a:lstStyle/>
          <a:p>
            <a:r>
              <a:rPr lang="en-US" dirty="0"/>
              <a:t>UNCLASSIFIED</a:t>
            </a:r>
          </a:p>
        </p:txBody>
      </p:sp>
      <p:sp>
        <p:nvSpPr>
          <p:cNvPr id="4" name="Slide Number Placeholder 2">
            <a:extLst>
              <a:ext uri="{FF2B5EF4-FFF2-40B4-BE49-F238E27FC236}">
                <a16:creationId xmlns:a16="http://schemas.microsoft.com/office/drawing/2014/main" id="{D50CBCB0-DAE5-D53F-D7F7-0955EFB44735}"/>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5</a:t>
            </a:fld>
            <a:endParaRPr lang="en-US" dirty="0"/>
          </a:p>
        </p:txBody>
      </p:sp>
    </p:spTree>
    <p:extLst>
      <p:ext uri="{BB962C8B-B14F-4D97-AF65-F5344CB8AC3E}">
        <p14:creationId xmlns:p14="http://schemas.microsoft.com/office/powerpoint/2010/main" val="883589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843826-2FEC-67E7-CA1A-FF0BC324A29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Reacting Versus Injured</a:t>
            </a:r>
          </a:p>
        </p:txBody>
      </p:sp>
      <p:sp>
        <p:nvSpPr>
          <p:cNvPr id="9" name="Text Placeholder 8">
            <a:extLst>
              <a:ext uri="{FF2B5EF4-FFF2-40B4-BE49-F238E27FC236}">
                <a16:creationId xmlns:a16="http://schemas.microsoft.com/office/drawing/2014/main" id="{0F94EB67-EE1D-EA67-721D-45A6307B0B05}"/>
              </a:ext>
            </a:extLst>
          </p:cNvPr>
          <p:cNvSpPr>
            <a:spLocks noGrp="1"/>
          </p:cNvSpPr>
          <p:nvPr>
            <p:ph type="body" sz="quarter" idx="4294967295"/>
          </p:nvPr>
        </p:nvSpPr>
        <p:spPr>
          <a:xfrm>
            <a:off x="2240280" y="640080"/>
            <a:ext cx="7543800" cy="704088"/>
          </a:xfrm>
        </p:spPr>
        <p:txBody>
          <a:bodyPr>
            <a:normAutofit/>
          </a:bodyPr>
          <a:lstStyle/>
          <a:p>
            <a:pPr marL="0" indent="0">
              <a:lnSpc>
                <a:spcPct val="100000"/>
              </a:lnSpc>
              <a:spcBef>
                <a:spcPts val="0"/>
              </a:spcBef>
              <a:buNone/>
            </a:pPr>
            <a:r>
              <a:rPr lang="en-US" sz="2000" dirty="0"/>
              <a:t>What is the difference between reacting and being injured?</a:t>
            </a:r>
          </a:p>
        </p:txBody>
      </p:sp>
      <p:pic>
        <p:nvPicPr>
          <p:cNvPr id="5" name="Picture 4" descr="Reacting: A tree swaying in the wind, reinforced and supported by a sturdy frame to maintain its structure and stability.">
            <a:extLst>
              <a:ext uri="{FF2B5EF4-FFF2-40B4-BE49-F238E27FC236}">
                <a16:creationId xmlns:a16="http://schemas.microsoft.com/office/drawing/2014/main" id="{C6669171-67FC-4A79-9CD2-FF1A5D768B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5971" y="1707587"/>
            <a:ext cx="5486400" cy="4346448"/>
          </a:xfrm>
          <a:prstGeom prst="rect">
            <a:avLst/>
          </a:prstGeom>
        </p:spPr>
      </p:pic>
      <p:sp>
        <p:nvSpPr>
          <p:cNvPr id="11" name="Rectangle 10">
            <a:extLst>
              <a:ext uri="{FF2B5EF4-FFF2-40B4-BE49-F238E27FC236}">
                <a16:creationId xmlns:a16="http://schemas.microsoft.com/office/drawing/2014/main" id="{6DF1D62D-35E8-EB82-B79B-4059624A2232}"/>
              </a:ext>
              <a:ext uri="{C183D7F6-B498-43B3-948B-1728B52AA6E4}">
                <adec:decorative xmlns:adec="http://schemas.microsoft.com/office/drawing/2017/decorative" val="1"/>
              </a:ext>
            </a:extLst>
          </p:cNvPr>
          <p:cNvSpPr/>
          <p:nvPr/>
        </p:nvSpPr>
        <p:spPr>
          <a:xfrm>
            <a:off x="457378" y="5408023"/>
            <a:ext cx="5502439" cy="644224"/>
          </a:xfrm>
          <a:prstGeom prst="rect">
            <a:avLst/>
          </a:prstGeom>
          <a:gradFill flip="none" rotWithShape="1">
            <a:gsLst>
              <a:gs pos="60000">
                <a:srgbClr val="C9992A"/>
              </a:gs>
              <a:gs pos="100000">
                <a:srgbClr val="C9992A">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BACCB34-4552-C2CA-0281-1F96B10CAD95}"/>
              </a:ext>
              <a:ext uri="{C183D7F6-B498-43B3-948B-1728B52AA6E4}">
                <adec:decorative xmlns:adec="http://schemas.microsoft.com/office/drawing/2017/decorative" val="1"/>
              </a:ext>
            </a:extLst>
          </p:cNvPr>
          <p:cNvSpPr txBox="1"/>
          <p:nvPr/>
        </p:nvSpPr>
        <p:spPr>
          <a:xfrm>
            <a:off x="454368" y="5412671"/>
            <a:ext cx="5486400" cy="630942"/>
          </a:xfrm>
          <a:prstGeom prst="rect">
            <a:avLst/>
          </a:prstGeom>
          <a:noFill/>
        </p:spPr>
        <p:txBody>
          <a:bodyPr wrap="square">
            <a:spAutoFit/>
          </a:bodyPr>
          <a:lstStyle/>
          <a:p>
            <a:pPr algn="ctr"/>
            <a:endParaRPr lang="en-US" sz="500" dirty="0"/>
          </a:p>
          <a:p>
            <a:r>
              <a:rPr lang="en-US" sz="2000" dirty="0">
                <a:solidFill>
                  <a:srgbClr val="012A39"/>
                </a:solidFill>
              </a:rPr>
              <a:t>Reacting</a:t>
            </a:r>
          </a:p>
          <a:p>
            <a:endParaRPr lang="en-US" sz="500" dirty="0"/>
          </a:p>
          <a:p>
            <a:endParaRPr lang="en-US" sz="500" dirty="0"/>
          </a:p>
        </p:txBody>
      </p:sp>
      <p:pic>
        <p:nvPicPr>
          <p:cNvPr id="3" name="Picture 2" descr="Injured: A tree swaying in the wind, with one of its branches visibly broken and hanging loosely.">
            <a:extLst>
              <a:ext uri="{FF2B5EF4-FFF2-40B4-BE49-F238E27FC236}">
                <a16:creationId xmlns:a16="http://schemas.microsoft.com/office/drawing/2014/main" id="{DB3094B7-5A20-E9E7-855B-7D1E456FF8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72784" y="1700784"/>
            <a:ext cx="5486400" cy="4346448"/>
          </a:xfrm>
          <a:prstGeom prst="rect">
            <a:avLst/>
          </a:prstGeom>
        </p:spPr>
      </p:pic>
      <p:sp>
        <p:nvSpPr>
          <p:cNvPr id="16" name="Rectangle 15">
            <a:extLst>
              <a:ext uri="{FF2B5EF4-FFF2-40B4-BE49-F238E27FC236}">
                <a16:creationId xmlns:a16="http://schemas.microsoft.com/office/drawing/2014/main" id="{5075278A-D4EB-B6A1-7618-CBD85FF39B25}"/>
              </a:ext>
              <a:ext uri="{C183D7F6-B498-43B3-948B-1728B52AA6E4}">
                <adec:decorative xmlns:adec="http://schemas.microsoft.com/office/drawing/2017/decorative" val="1"/>
              </a:ext>
            </a:extLst>
          </p:cNvPr>
          <p:cNvSpPr/>
          <p:nvPr/>
        </p:nvSpPr>
        <p:spPr>
          <a:xfrm>
            <a:off x="6277153" y="5408023"/>
            <a:ext cx="5502439" cy="644224"/>
          </a:xfrm>
          <a:prstGeom prst="rect">
            <a:avLst/>
          </a:prstGeom>
          <a:gradFill flip="none" rotWithShape="1">
            <a:gsLst>
              <a:gs pos="60000">
                <a:srgbClr val="C9992A"/>
              </a:gs>
              <a:gs pos="100000">
                <a:srgbClr val="C9992A">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B14C5CC-206E-3FAA-3F48-B8ADE7709098}"/>
              </a:ext>
              <a:ext uri="{C183D7F6-B498-43B3-948B-1728B52AA6E4}">
                <adec:decorative xmlns:adec="http://schemas.microsoft.com/office/drawing/2017/decorative" val="1"/>
              </a:ext>
            </a:extLst>
          </p:cNvPr>
          <p:cNvSpPr txBox="1"/>
          <p:nvPr/>
        </p:nvSpPr>
        <p:spPr>
          <a:xfrm>
            <a:off x="6269038" y="5412671"/>
            <a:ext cx="5486400" cy="630942"/>
          </a:xfrm>
          <a:prstGeom prst="rect">
            <a:avLst/>
          </a:prstGeom>
          <a:noFill/>
        </p:spPr>
        <p:txBody>
          <a:bodyPr wrap="square">
            <a:spAutoFit/>
          </a:bodyPr>
          <a:lstStyle/>
          <a:p>
            <a:pPr algn="ctr"/>
            <a:endParaRPr lang="en-US" sz="500" dirty="0"/>
          </a:p>
          <a:p>
            <a:r>
              <a:rPr lang="en-US" sz="2000" dirty="0">
                <a:solidFill>
                  <a:srgbClr val="012A39"/>
                </a:solidFill>
              </a:rPr>
              <a:t>Injured</a:t>
            </a:r>
          </a:p>
          <a:p>
            <a:endParaRPr lang="en-US" sz="500" dirty="0"/>
          </a:p>
          <a:p>
            <a:endParaRPr lang="en-US" sz="500" dirty="0"/>
          </a:p>
        </p:txBody>
      </p:sp>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dirty="0"/>
              <a:t>UNCLASSIFIED</a:t>
            </a:r>
          </a:p>
        </p:txBody>
      </p:sp>
      <p:sp>
        <p:nvSpPr>
          <p:cNvPr id="4" name="Slide Number Placeholder 2">
            <a:extLst>
              <a:ext uri="{FF2B5EF4-FFF2-40B4-BE49-F238E27FC236}">
                <a16:creationId xmlns:a16="http://schemas.microsoft.com/office/drawing/2014/main" id="{B7763A58-FF7D-1D4B-853E-3BC63F82D6A9}"/>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6</a:t>
            </a:fld>
            <a:endParaRPr lang="en-US" dirty="0"/>
          </a:p>
        </p:txBody>
      </p:sp>
    </p:spTree>
    <p:extLst>
      <p:ext uri="{BB962C8B-B14F-4D97-AF65-F5344CB8AC3E}">
        <p14:creationId xmlns:p14="http://schemas.microsoft.com/office/powerpoint/2010/main" val="3701757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40E9E-8211-F869-5B46-8E2FE8B565F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5D0A1D2-A98B-E09D-4097-792535A9AD36}"/>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Sources of Stress Injury</a:t>
            </a:r>
          </a:p>
        </p:txBody>
      </p:sp>
      <p:graphicFrame>
        <p:nvGraphicFramePr>
          <p:cNvPr id="5" name="Table 4">
            <a:extLst>
              <a:ext uri="{FF2B5EF4-FFF2-40B4-BE49-F238E27FC236}">
                <a16:creationId xmlns:a16="http://schemas.microsoft.com/office/drawing/2014/main" id="{74DC476D-3E54-D0ED-A911-C5DE095EB78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456753850"/>
              </p:ext>
            </p:extLst>
          </p:nvPr>
        </p:nvGraphicFramePr>
        <p:xfrm>
          <a:off x="503208" y="2062674"/>
          <a:ext cx="11338560" cy="3856567"/>
        </p:xfrm>
        <a:graphic>
          <a:graphicData uri="http://schemas.openxmlformats.org/drawingml/2006/table">
            <a:tbl>
              <a:tblPr firstRow="1" bandRow="1">
                <a:tableStyleId>{5C22544A-7EE6-4342-B048-85BDC9FD1C3A}</a:tableStyleId>
              </a:tblPr>
              <a:tblGrid>
                <a:gridCol w="2267712">
                  <a:extLst>
                    <a:ext uri="{9D8B030D-6E8A-4147-A177-3AD203B41FA5}">
                      <a16:colId xmlns:a16="http://schemas.microsoft.com/office/drawing/2014/main" val="2648614251"/>
                    </a:ext>
                  </a:extLst>
                </a:gridCol>
                <a:gridCol w="2267712">
                  <a:extLst>
                    <a:ext uri="{9D8B030D-6E8A-4147-A177-3AD203B41FA5}">
                      <a16:colId xmlns:a16="http://schemas.microsoft.com/office/drawing/2014/main" val="3905018316"/>
                    </a:ext>
                  </a:extLst>
                </a:gridCol>
                <a:gridCol w="2267712">
                  <a:extLst>
                    <a:ext uri="{9D8B030D-6E8A-4147-A177-3AD203B41FA5}">
                      <a16:colId xmlns:a16="http://schemas.microsoft.com/office/drawing/2014/main" val="614496953"/>
                    </a:ext>
                  </a:extLst>
                </a:gridCol>
                <a:gridCol w="2267712">
                  <a:extLst>
                    <a:ext uri="{9D8B030D-6E8A-4147-A177-3AD203B41FA5}">
                      <a16:colId xmlns:a16="http://schemas.microsoft.com/office/drawing/2014/main" val="202466222"/>
                    </a:ext>
                  </a:extLst>
                </a:gridCol>
                <a:gridCol w="2267712">
                  <a:extLst>
                    <a:ext uri="{9D8B030D-6E8A-4147-A177-3AD203B41FA5}">
                      <a16:colId xmlns:a16="http://schemas.microsoft.com/office/drawing/2014/main" val="807505330"/>
                    </a:ext>
                  </a:extLst>
                </a:gridCol>
              </a:tblGrid>
              <a:tr h="422105">
                <a:tc>
                  <a:txBody>
                    <a:bodyPr/>
                    <a:lstStyle/>
                    <a:p>
                      <a:pPr algn="ctr"/>
                      <a:endParaRPr lang="en-US" sz="1600" dirty="0">
                        <a:solidFill>
                          <a:srgbClr val="012A39"/>
                        </a:solidFill>
                      </a:endParaRPr>
                    </a:p>
                  </a:txBody>
                  <a:tcPr anchor="ctr">
                    <a:lnL w="28575"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28575" cap="flat" cmpd="sng" algn="ctr">
                      <a:solidFill>
                        <a:srgbClr val="002A39"/>
                      </a:solidFill>
                      <a:prstDash val="solid"/>
                      <a:round/>
                      <a:headEnd type="none" w="med" len="med"/>
                      <a:tailEnd type="none" w="med" len="med"/>
                    </a:lnT>
                    <a:lnB w="28575" cap="flat" cmpd="sng" algn="ctr">
                      <a:solidFill>
                        <a:srgbClr val="012A39"/>
                      </a:solidFill>
                      <a:prstDash val="solid"/>
                      <a:round/>
                      <a:headEnd type="none" w="med" len="med"/>
                      <a:tailEnd type="none" w="med" len="med"/>
                    </a:lnB>
                    <a:solidFill>
                      <a:srgbClr val="01AFEA"/>
                    </a:solidFill>
                  </a:tcPr>
                </a:tc>
                <a:tc>
                  <a:txBody>
                    <a:bodyPr/>
                    <a:lstStyle/>
                    <a:p>
                      <a:pPr algn="ctr"/>
                      <a:endParaRPr lang="en-US" sz="1600" dirty="0">
                        <a:solidFill>
                          <a:srgbClr val="012A39"/>
                        </a:solidFill>
                      </a:endParaRPr>
                    </a:p>
                  </a:txBody>
                  <a:tcPr anchor="ct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28575" cap="flat" cmpd="sng" algn="ctr">
                      <a:solidFill>
                        <a:srgbClr val="002A39"/>
                      </a:solidFill>
                      <a:prstDash val="solid"/>
                      <a:round/>
                      <a:headEnd type="none" w="med" len="med"/>
                      <a:tailEnd type="none" w="med" len="med"/>
                    </a:lnT>
                    <a:lnB w="28575" cap="flat" cmpd="sng" algn="ctr">
                      <a:solidFill>
                        <a:srgbClr val="012A39"/>
                      </a:solidFill>
                      <a:prstDash val="solid"/>
                      <a:round/>
                      <a:headEnd type="none" w="med" len="med"/>
                      <a:tailEnd type="none" w="med" len="med"/>
                    </a:lnB>
                    <a:solidFill>
                      <a:srgbClr val="08F443"/>
                    </a:solidFill>
                  </a:tcPr>
                </a:tc>
                <a:tc>
                  <a:txBody>
                    <a:bodyPr/>
                    <a:lstStyle/>
                    <a:p>
                      <a:pPr algn="ctr"/>
                      <a:endParaRPr lang="en-US" sz="1600" dirty="0">
                        <a:solidFill>
                          <a:srgbClr val="012A39"/>
                        </a:solidFill>
                      </a:endParaRPr>
                    </a:p>
                  </a:txBody>
                  <a:tcPr anchor="ctr">
                    <a:lnL w="19050" cap="flat" cmpd="sng" algn="ctr">
                      <a:solidFill>
                        <a:srgbClr val="002A39"/>
                      </a:solidFill>
                      <a:prstDash val="solid"/>
                      <a:round/>
                      <a:headEnd type="none" w="med" len="med"/>
                      <a:tailEnd type="none" w="med" len="med"/>
                    </a:lnL>
                    <a:lnR w="19050" cap="flat" cmpd="sng" algn="ctr">
                      <a:solidFill>
                        <a:srgbClr val="012A39"/>
                      </a:solidFill>
                      <a:prstDash val="solid"/>
                      <a:round/>
                      <a:headEnd type="none" w="med" len="med"/>
                      <a:tailEnd type="none" w="med" len="med"/>
                    </a:lnR>
                    <a:lnT w="28575" cap="flat" cmpd="sng" algn="ctr">
                      <a:solidFill>
                        <a:srgbClr val="002A39"/>
                      </a:solidFill>
                      <a:prstDash val="solid"/>
                      <a:round/>
                      <a:headEnd type="none" w="med" len="med"/>
                      <a:tailEnd type="none" w="med" len="med"/>
                    </a:lnT>
                    <a:lnB w="28575" cap="flat" cmpd="sng" algn="ctr">
                      <a:solidFill>
                        <a:srgbClr val="012A39"/>
                      </a:solidFill>
                      <a:prstDash val="solid"/>
                      <a:round/>
                      <a:headEnd type="none" w="med" len="med"/>
                      <a:tailEnd type="none" w="med" len="med"/>
                    </a:lnB>
                    <a:solidFill>
                      <a:srgbClr val="FEF603"/>
                    </a:solidFill>
                  </a:tcPr>
                </a:tc>
                <a:tc>
                  <a:txBody>
                    <a:bodyPr/>
                    <a:lstStyle/>
                    <a:p>
                      <a:pPr algn="ctr"/>
                      <a:endParaRPr lang="en-US" sz="1600" dirty="0">
                        <a:solidFill>
                          <a:srgbClr val="012A39"/>
                        </a:solidFill>
                      </a:endParaRPr>
                    </a:p>
                  </a:txBody>
                  <a:tcPr anchor="ctr">
                    <a:lnL w="19050" cap="flat" cmpd="sng" algn="ctr">
                      <a:solidFill>
                        <a:srgbClr val="012A39"/>
                      </a:solidFill>
                      <a:prstDash val="solid"/>
                      <a:round/>
                      <a:headEnd type="none" w="med" len="med"/>
                      <a:tailEnd type="none" w="med" len="med"/>
                    </a:lnL>
                    <a:lnR w="19050" cap="flat" cmpd="sng" algn="ctr">
                      <a:solidFill>
                        <a:srgbClr val="012A39"/>
                      </a:solidFill>
                      <a:prstDash val="solid"/>
                      <a:round/>
                      <a:headEnd type="none" w="med" len="med"/>
                      <a:tailEnd type="none" w="med" len="med"/>
                    </a:lnR>
                    <a:lnT w="28575" cap="flat" cmpd="sng" algn="ctr">
                      <a:solidFill>
                        <a:srgbClr val="012A39"/>
                      </a:solidFill>
                      <a:prstDash val="solid"/>
                      <a:round/>
                      <a:headEnd type="none" w="med" len="med"/>
                      <a:tailEnd type="none" w="med" len="med"/>
                    </a:lnT>
                    <a:lnB w="28575" cap="flat" cmpd="sng" algn="ctr">
                      <a:solidFill>
                        <a:srgbClr val="012A39"/>
                      </a:solidFill>
                      <a:prstDash val="solid"/>
                      <a:round/>
                      <a:headEnd type="none" w="med" len="med"/>
                      <a:tailEnd type="none" w="med" len="med"/>
                    </a:lnB>
                    <a:solidFill>
                      <a:srgbClr val="FF8D16"/>
                    </a:solidFill>
                  </a:tcPr>
                </a:tc>
                <a:tc>
                  <a:txBody>
                    <a:bodyPr/>
                    <a:lstStyle/>
                    <a:p>
                      <a:pPr algn="ctr"/>
                      <a:endParaRPr lang="en-US" sz="1600" dirty="0">
                        <a:solidFill>
                          <a:srgbClr val="012A39"/>
                        </a:solidFill>
                      </a:endParaRPr>
                    </a:p>
                  </a:txBody>
                  <a:tcPr anchor="ctr">
                    <a:lnL w="19050" cap="flat" cmpd="sng" algn="ctr">
                      <a:solidFill>
                        <a:srgbClr val="012A39"/>
                      </a:solidFill>
                      <a:prstDash val="solid"/>
                      <a:round/>
                      <a:headEnd type="none" w="med" len="med"/>
                      <a:tailEnd type="none" w="med" len="med"/>
                    </a:lnL>
                    <a:lnR w="28575" cap="flat" cmpd="sng" algn="ctr">
                      <a:solidFill>
                        <a:srgbClr val="002A39"/>
                      </a:solidFill>
                      <a:prstDash val="solid"/>
                      <a:round/>
                      <a:headEnd type="none" w="med" len="med"/>
                      <a:tailEnd type="none" w="med" len="med"/>
                    </a:lnR>
                    <a:lnT w="28575" cap="flat" cmpd="sng" algn="ctr">
                      <a:solidFill>
                        <a:srgbClr val="002A39"/>
                      </a:solidFill>
                      <a:prstDash val="solid"/>
                      <a:round/>
                      <a:headEnd type="none" w="med" len="med"/>
                      <a:tailEnd type="none" w="med" len="med"/>
                    </a:lnT>
                    <a:lnB w="28575" cap="flat" cmpd="sng" algn="ctr">
                      <a:solidFill>
                        <a:srgbClr val="012A39"/>
                      </a:solidFill>
                      <a:prstDash val="solid"/>
                      <a:round/>
                      <a:headEnd type="none" w="med" len="med"/>
                      <a:tailEnd type="none" w="med" len="med"/>
                    </a:lnB>
                    <a:solidFill>
                      <a:srgbClr val="E9210F"/>
                    </a:solidFill>
                  </a:tcPr>
                </a:tc>
                <a:extLst>
                  <a:ext uri="{0D108BD9-81ED-4DB2-BD59-A6C34878D82A}">
                    <a16:rowId xmlns:a16="http://schemas.microsoft.com/office/drawing/2014/main" val="366533478"/>
                  </a:ext>
                </a:extLst>
              </a:tr>
              <a:tr h="3434462">
                <a:tc gridSpan="5">
                  <a:txBody>
                    <a:bodyPr/>
                    <a:lstStyle/>
                    <a:p>
                      <a:pPr marL="171450" indent="-171450" algn="l" defTabSz="914400" rtl="0" eaLnBrk="1" latinLnBrk="0" hangingPunct="1">
                        <a:spcAft>
                          <a:spcPts val="300"/>
                        </a:spcAft>
                        <a:buFont typeface="Arial" panose="020B0604020202020204" pitchFamily="34" charset="0"/>
                        <a:buChar char="•"/>
                      </a:pPr>
                      <a:endParaRPr lang="en-US" sz="1400" b="1" i="0" kern="1200" dirty="0">
                        <a:solidFill>
                          <a:srgbClr val="012A39"/>
                        </a:solidFill>
                        <a:latin typeface="Segoe UI Semibold" panose="020B0702040204020203" pitchFamily="34" charset="0"/>
                        <a:ea typeface="+mn-ea"/>
                        <a:cs typeface="Segoe UI Semibold" panose="020B0702040204020203" pitchFamily="34" charset="0"/>
                      </a:endParaRPr>
                    </a:p>
                  </a:txBody>
                  <a:tcPr>
                    <a:lnL w="28575" cap="flat" cmpd="sng" algn="ctr">
                      <a:solidFill>
                        <a:srgbClr val="002A39"/>
                      </a:solidFill>
                      <a:prstDash val="solid"/>
                      <a:round/>
                      <a:headEnd type="none" w="med" len="med"/>
                      <a:tailEnd type="none" w="med" len="med"/>
                    </a:lnL>
                    <a:lnR w="28575" cap="flat" cmpd="sng" algn="ctr">
                      <a:solidFill>
                        <a:srgbClr val="002A39"/>
                      </a:solidFill>
                      <a:prstDash val="solid"/>
                      <a:round/>
                      <a:headEnd type="none" w="med" len="med"/>
                      <a:tailEnd type="none" w="med" len="med"/>
                    </a:lnR>
                    <a:lnT w="28575" cap="flat" cmpd="sng" algn="ctr">
                      <a:solidFill>
                        <a:srgbClr val="012A39"/>
                      </a:solidFill>
                      <a:prstDash val="solid"/>
                      <a:round/>
                      <a:headEnd type="none" w="med" len="med"/>
                      <a:tailEnd type="none" w="med" len="med"/>
                    </a:lnT>
                    <a:lnB w="19050" cap="flat" cmpd="sng" algn="ctr">
                      <a:solidFill>
                        <a:srgbClr val="002A39"/>
                      </a:solidFill>
                      <a:prstDash val="sysDot"/>
                      <a:round/>
                      <a:headEnd type="none" w="med" len="med"/>
                      <a:tailEnd type="none" w="med" len="med"/>
                    </a:lnB>
                    <a:solidFill>
                      <a:schemeClr val="tx1">
                        <a:lumMod val="85000"/>
                      </a:schemeClr>
                    </a:solidFill>
                  </a:tcPr>
                </a:tc>
                <a:tc hMerge="1">
                  <a:txBody>
                    <a:bodyPr/>
                    <a:lstStyle/>
                    <a:p>
                      <a:pPr marL="171450" indent="-171450" algn="l" defTabSz="914400" rtl="0" eaLnBrk="1" latinLnBrk="0" hangingPunct="1">
                        <a:spcAft>
                          <a:spcPts val="300"/>
                        </a:spcAft>
                        <a:buFont typeface="Arial" panose="020B0604020202020204" pitchFamily="34" charset="0"/>
                        <a:buChar char="•"/>
                      </a:pPr>
                      <a:endParaRPr lang="en-US" sz="1400" b="1" i="0" kern="1200" dirty="0">
                        <a:solidFill>
                          <a:srgbClr val="012A39"/>
                        </a:solidFill>
                        <a:latin typeface="Segoe UI Semibold" panose="020B0702040204020203" pitchFamily="34" charset="0"/>
                        <a:ea typeface="+mn-ea"/>
                        <a:cs typeface="Segoe UI Semibold" panose="020B0702040204020203" pitchFamily="34" charset="0"/>
                      </a:endParaRP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38100" cap="flat" cmpd="sng" algn="ctr">
                      <a:solidFill>
                        <a:srgbClr val="002A39"/>
                      </a:solidFill>
                      <a:prstDash val="solid"/>
                      <a:round/>
                      <a:headEnd type="none" w="med" len="med"/>
                      <a:tailEnd type="none" w="med" len="med"/>
                    </a:lnT>
                    <a:lnB w="19050" cap="flat" cmpd="sng" algn="ctr">
                      <a:solidFill>
                        <a:srgbClr val="002A39"/>
                      </a:solidFill>
                      <a:prstDash val="sysDot"/>
                      <a:round/>
                      <a:headEnd type="none" w="med" len="med"/>
                      <a:tailEnd type="none" w="med" len="med"/>
                    </a:lnB>
                    <a:solidFill>
                      <a:schemeClr val="tx1"/>
                    </a:solidFill>
                  </a:tcPr>
                </a:tc>
                <a:tc hMerge="1">
                  <a:txBody>
                    <a:bodyPr/>
                    <a:lstStyle/>
                    <a:p>
                      <a:pPr marL="171450" indent="-171450" algn="l" defTabSz="914400" rtl="0" eaLnBrk="1" latinLnBrk="0" hangingPunct="1">
                        <a:spcAft>
                          <a:spcPts val="300"/>
                        </a:spcAft>
                        <a:buFont typeface="Arial" panose="020B0604020202020204" pitchFamily="34" charset="0"/>
                        <a:buChar char="•"/>
                      </a:pPr>
                      <a:endParaRPr lang="en-US" sz="1400" b="1" i="0" kern="1200" dirty="0">
                        <a:solidFill>
                          <a:srgbClr val="012A39"/>
                        </a:solidFill>
                        <a:latin typeface="Segoe UI Semibold" panose="020B0702040204020203" pitchFamily="34" charset="0"/>
                        <a:ea typeface="+mn-ea"/>
                        <a:cs typeface="Segoe UI Semibold" panose="020B0702040204020203" pitchFamily="34" charset="0"/>
                      </a:endParaRP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38100" cap="flat" cmpd="sng" algn="ctr">
                      <a:solidFill>
                        <a:srgbClr val="002A39"/>
                      </a:solidFill>
                      <a:prstDash val="solid"/>
                      <a:round/>
                      <a:headEnd type="none" w="med" len="med"/>
                      <a:tailEnd type="none" w="med" len="med"/>
                    </a:lnT>
                    <a:lnB w="19050" cap="flat" cmpd="sng" algn="ctr">
                      <a:solidFill>
                        <a:srgbClr val="002A39"/>
                      </a:solidFill>
                      <a:prstDash val="sysDot"/>
                      <a:round/>
                      <a:headEnd type="none" w="med" len="med"/>
                      <a:tailEnd type="none" w="med" len="med"/>
                    </a:lnB>
                    <a:solidFill>
                      <a:schemeClr val="tx1"/>
                    </a:solidFill>
                  </a:tcPr>
                </a:tc>
                <a:tc hMerge="1">
                  <a:txBody>
                    <a:bodyPr/>
                    <a:lstStyle/>
                    <a:p>
                      <a:pPr marL="171450" indent="-171450">
                        <a:spcAft>
                          <a:spcPts val="300"/>
                        </a:spcAft>
                        <a:buFont typeface="Arial" panose="020B0604020202020204" pitchFamily="34" charset="0"/>
                        <a:buChar char="•"/>
                      </a:pPr>
                      <a:endParaRPr lang="en-US" sz="1400" b="1" i="0" dirty="0">
                        <a:solidFill>
                          <a:srgbClr val="012A39"/>
                        </a:solidFill>
                        <a:latin typeface="Segoe UI Semibold" panose="020B0702040204020203" pitchFamily="34" charset="0"/>
                        <a:cs typeface="Segoe UI Semibold" panose="020B0702040204020203" pitchFamily="34" charset="0"/>
                      </a:endParaRPr>
                    </a:p>
                  </a:txBody>
                  <a:tcPr>
                    <a:lnL w="19050" cap="flat" cmpd="sng" algn="ctr">
                      <a:solidFill>
                        <a:srgbClr val="002A39"/>
                      </a:solidFill>
                      <a:prstDash val="solid"/>
                      <a:round/>
                      <a:headEnd type="none" w="med" len="med"/>
                      <a:tailEnd type="none" w="med" len="med"/>
                    </a:lnL>
                    <a:lnR w="19050" cap="flat" cmpd="sng" algn="ctr">
                      <a:solidFill>
                        <a:srgbClr val="002A39"/>
                      </a:solidFill>
                      <a:prstDash val="solid"/>
                      <a:round/>
                      <a:headEnd type="none" w="med" len="med"/>
                      <a:tailEnd type="none" w="med" len="med"/>
                    </a:lnR>
                    <a:lnT w="38100" cap="flat" cmpd="sng" algn="ctr">
                      <a:solidFill>
                        <a:srgbClr val="002A39"/>
                      </a:solidFill>
                      <a:prstDash val="solid"/>
                      <a:round/>
                      <a:headEnd type="none" w="med" len="med"/>
                      <a:tailEnd type="none" w="med" len="med"/>
                    </a:lnT>
                    <a:lnB w="19050" cap="flat" cmpd="sng" algn="ctr">
                      <a:solidFill>
                        <a:srgbClr val="002A39"/>
                      </a:solidFill>
                      <a:prstDash val="sysDot"/>
                      <a:round/>
                      <a:headEnd type="none" w="med" len="med"/>
                      <a:tailEnd type="none" w="med" len="med"/>
                    </a:lnB>
                    <a:solidFill>
                      <a:schemeClr val="tx1"/>
                    </a:solidFill>
                  </a:tcPr>
                </a:tc>
                <a:tc hMerge="1">
                  <a:txBody>
                    <a:bodyPr/>
                    <a:lstStyle/>
                    <a:p>
                      <a:pPr marL="171450" indent="-171450">
                        <a:spcAft>
                          <a:spcPts val="300"/>
                        </a:spcAft>
                        <a:buFont typeface="Arial" panose="020B0604020202020204" pitchFamily="34" charset="0"/>
                        <a:buChar char="•"/>
                      </a:pPr>
                      <a:endParaRPr lang="en-US" sz="1400" b="1" i="0" dirty="0">
                        <a:solidFill>
                          <a:srgbClr val="012A39"/>
                        </a:solidFill>
                        <a:latin typeface="Segoe UI Semibold" panose="020B0702040204020203" pitchFamily="34" charset="0"/>
                        <a:cs typeface="Segoe UI Semibold" panose="020B0702040204020203" pitchFamily="34" charset="0"/>
                      </a:endParaRPr>
                    </a:p>
                  </a:txBody>
                  <a:tcPr>
                    <a:lnL w="19050" cap="flat" cmpd="sng" algn="ctr">
                      <a:solidFill>
                        <a:srgbClr val="002A39"/>
                      </a:solidFill>
                      <a:prstDash val="solid"/>
                      <a:round/>
                      <a:headEnd type="none" w="med" len="med"/>
                      <a:tailEnd type="none" w="med" len="med"/>
                    </a:lnL>
                    <a:lnR w="28575" cap="flat" cmpd="sng" algn="ctr">
                      <a:solidFill>
                        <a:srgbClr val="002A39"/>
                      </a:solidFill>
                      <a:prstDash val="solid"/>
                      <a:round/>
                      <a:headEnd type="none" w="med" len="med"/>
                      <a:tailEnd type="none" w="med" len="med"/>
                    </a:lnR>
                    <a:lnT w="38100" cap="flat" cmpd="sng" algn="ctr">
                      <a:solidFill>
                        <a:srgbClr val="002A39"/>
                      </a:solidFill>
                      <a:prstDash val="solid"/>
                      <a:round/>
                      <a:headEnd type="none" w="med" len="med"/>
                      <a:tailEnd type="none" w="med" len="med"/>
                    </a:lnT>
                    <a:lnB w="19050" cap="flat" cmpd="sng" algn="ctr">
                      <a:solidFill>
                        <a:srgbClr val="002A39"/>
                      </a:solidFill>
                      <a:prstDash val="sysDot"/>
                      <a:round/>
                      <a:headEnd type="none" w="med" len="med"/>
                      <a:tailEnd type="none" w="med" len="med"/>
                    </a:lnB>
                    <a:solidFill>
                      <a:schemeClr val="tx1"/>
                    </a:solidFill>
                  </a:tcPr>
                </a:tc>
                <a:extLst>
                  <a:ext uri="{0D108BD9-81ED-4DB2-BD59-A6C34878D82A}">
                    <a16:rowId xmlns:a16="http://schemas.microsoft.com/office/drawing/2014/main" val="3277850800"/>
                  </a:ext>
                </a:extLst>
              </a:tr>
            </a:tbl>
          </a:graphicData>
        </a:graphic>
      </p:graphicFrame>
      <p:sp>
        <p:nvSpPr>
          <p:cNvPr id="6" name="Rounded Rectangle 5">
            <a:extLst>
              <a:ext uri="{FF2B5EF4-FFF2-40B4-BE49-F238E27FC236}">
                <a16:creationId xmlns:a16="http://schemas.microsoft.com/office/drawing/2014/main" id="{644FFF71-FBFC-411E-03E3-C8D832A34FE8}"/>
              </a:ext>
              <a:ext uri="{C183D7F6-B498-43B3-948B-1728B52AA6E4}">
                <adec:decorative xmlns:adec="http://schemas.microsoft.com/office/drawing/2017/decorative" val="1"/>
              </a:ext>
            </a:extLst>
          </p:cNvPr>
          <p:cNvSpPr/>
          <p:nvPr/>
        </p:nvSpPr>
        <p:spPr>
          <a:xfrm>
            <a:off x="807706" y="2160989"/>
            <a:ext cx="1657138" cy="225750"/>
          </a:xfrm>
          <a:prstGeom prst="roundRect">
            <a:avLst>
              <a:gd name="adj" fmla="val 50000"/>
            </a:avLst>
          </a:prstGeom>
          <a:solidFill>
            <a:schemeClr val="tx1"/>
          </a:solidFill>
          <a:ln w="15875">
            <a:solidFill>
              <a:srgbClr val="002939"/>
            </a:solidFill>
          </a:ln>
        </p:spPr>
        <p:style>
          <a:lnRef idx="2">
            <a:schemeClr val="accent1">
              <a:shade val="15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500" b="1" dirty="0">
                <a:solidFill>
                  <a:srgbClr val="012A39"/>
                </a:solidFill>
              </a:rPr>
              <a:t>NOT ENGAGED</a:t>
            </a:r>
          </a:p>
        </p:txBody>
      </p:sp>
      <p:sp>
        <p:nvSpPr>
          <p:cNvPr id="7" name="Rounded Rectangle 6">
            <a:extLst>
              <a:ext uri="{FF2B5EF4-FFF2-40B4-BE49-F238E27FC236}">
                <a16:creationId xmlns:a16="http://schemas.microsoft.com/office/drawing/2014/main" id="{83F9C31B-E19C-5A92-A7B5-F239C2DCFA84}"/>
              </a:ext>
              <a:ext uri="{C183D7F6-B498-43B3-948B-1728B52AA6E4}">
                <adec:decorative xmlns:adec="http://schemas.microsoft.com/office/drawing/2017/decorative" val="1"/>
              </a:ext>
            </a:extLst>
          </p:cNvPr>
          <p:cNvSpPr/>
          <p:nvPr/>
        </p:nvSpPr>
        <p:spPr>
          <a:xfrm>
            <a:off x="3126201" y="2160989"/>
            <a:ext cx="1657138" cy="225750"/>
          </a:xfrm>
          <a:prstGeom prst="roundRect">
            <a:avLst>
              <a:gd name="adj" fmla="val 50000"/>
            </a:avLst>
          </a:prstGeom>
          <a:solidFill>
            <a:schemeClr val="tx1"/>
          </a:solidFill>
          <a:ln w="15875">
            <a:solidFill>
              <a:srgbClr val="002939"/>
            </a:solidFill>
          </a:ln>
        </p:spPr>
        <p:style>
          <a:lnRef idx="2">
            <a:schemeClr val="accent1">
              <a:shade val="15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500" b="1" dirty="0">
                <a:solidFill>
                  <a:srgbClr val="012A39"/>
                </a:solidFill>
              </a:rPr>
              <a:t>READY</a:t>
            </a:r>
          </a:p>
        </p:txBody>
      </p:sp>
      <p:sp>
        <p:nvSpPr>
          <p:cNvPr id="9" name="Rounded Rectangle 8">
            <a:extLst>
              <a:ext uri="{FF2B5EF4-FFF2-40B4-BE49-F238E27FC236}">
                <a16:creationId xmlns:a16="http://schemas.microsoft.com/office/drawing/2014/main" id="{9699EB5E-0706-789F-1C0E-62A8CF2A0876}"/>
              </a:ext>
              <a:ext uri="{C183D7F6-B498-43B3-948B-1728B52AA6E4}">
                <adec:decorative xmlns:adec="http://schemas.microsoft.com/office/drawing/2017/decorative" val="1"/>
              </a:ext>
            </a:extLst>
          </p:cNvPr>
          <p:cNvSpPr/>
          <p:nvPr/>
        </p:nvSpPr>
        <p:spPr>
          <a:xfrm>
            <a:off x="5387188" y="2160989"/>
            <a:ext cx="1657138" cy="225750"/>
          </a:xfrm>
          <a:prstGeom prst="roundRect">
            <a:avLst>
              <a:gd name="adj" fmla="val 50000"/>
            </a:avLst>
          </a:prstGeom>
          <a:solidFill>
            <a:schemeClr val="tx1"/>
          </a:solidFill>
          <a:ln w="15875">
            <a:solidFill>
              <a:srgbClr val="002939"/>
            </a:solidFill>
          </a:ln>
        </p:spPr>
        <p:style>
          <a:lnRef idx="2">
            <a:schemeClr val="accent1">
              <a:shade val="15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500" b="1" dirty="0">
                <a:solidFill>
                  <a:srgbClr val="012A39"/>
                </a:solidFill>
              </a:rPr>
              <a:t>REACTING</a:t>
            </a:r>
          </a:p>
        </p:txBody>
      </p:sp>
      <p:sp>
        <p:nvSpPr>
          <p:cNvPr id="10" name="Rounded Rectangle 9">
            <a:extLst>
              <a:ext uri="{FF2B5EF4-FFF2-40B4-BE49-F238E27FC236}">
                <a16:creationId xmlns:a16="http://schemas.microsoft.com/office/drawing/2014/main" id="{503A7AB7-9AB1-3023-4862-D1DCC4DE9BBD}"/>
              </a:ext>
            </a:extLst>
          </p:cNvPr>
          <p:cNvSpPr/>
          <p:nvPr/>
        </p:nvSpPr>
        <p:spPr>
          <a:xfrm>
            <a:off x="7624842" y="2160989"/>
            <a:ext cx="1657138" cy="225750"/>
          </a:xfrm>
          <a:prstGeom prst="roundRect">
            <a:avLst>
              <a:gd name="adj" fmla="val 50000"/>
            </a:avLst>
          </a:prstGeom>
          <a:solidFill>
            <a:schemeClr val="tx1"/>
          </a:solidFill>
          <a:ln w="28575">
            <a:solidFill>
              <a:srgbClr val="002939"/>
            </a:solidFill>
          </a:ln>
        </p:spPr>
        <p:style>
          <a:lnRef idx="2">
            <a:schemeClr val="accent1">
              <a:shade val="15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500" b="1" dirty="0">
                <a:solidFill>
                  <a:srgbClr val="012A39"/>
                </a:solidFill>
              </a:rPr>
              <a:t>INJURED</a:t>
            </a:r>
          </a:p>
        </p:txBody>
      </p:sp>
      <p:sp>
        <p:nvSpPr>
          <p:cNvPr id="11" name="Rounded Rectangle 10">
            <a:extLst>
              <a:ext uri="{FF2B5EF4-FFF2-40B4-BE49-F238E27FC236}">
                <a16:creationId xmlns:a16="http://schemas.microsoft.com/office/drawing/2014/main" id="{6A56F393-E3C1-4843-93CC-A33A8C0EC472}"/>
              </a:ext>
              <a:ext uri="{C183D7F6-B498-43B3-948B-1728B52AA6E4}">
                <adec:decorative xmlns:adec="http://schemas.microsoft.com/office/drawing/2017/decorative" val="1"/>
              </a:ext>
            </a:extLst>
          </p:cNvPr>
          <p:cNvSpPr/>
          <p:nvPr/>
        </p:nvSpPr>
        <p:spPr>
          <a:xfrm>
            <a:off x="9907670" y="2160989"/>
            <a:ext cx="1657138" cy="225750"/>
          </a:xfrm>
          <a:prstGeom prst="roundRect">
            <a:avLst>
              <a:gd name="adj" fmla="val 50000"/>
            </a:avLst>
          </a:prstGeom>
          <a:solidFill>
            <a:schemeClr val="tx1"/>
          </a:solidFill>
          <a:ln w="15875">
            <a:solidFill>
              <a:srgbClr val="002939"/>
            </a:solidFill>
          </a:ln>
        </p:spPr>
        <p:style>
          <a:lnRef idx="2">
            <a:schemeClr val="accent1">
              <a:shade val="15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500" b="1" dirty="0">
                <a:solidFill>
                  <a:srgbClr val="012A39"/>
                </a:solidFill>
              </a:rPr>
              <a:t>ILL</a:t>
            </a:r>
          </a:p>
        </p:txBody>
      </p:sp>
      <p:sp>
        <p:nvSpPr>
          <p:cNvPr id="18" name="TextBox 17">
            <a:extLst>
              <a:ext uri="{FF2B5EF4-FFF2-40B4-BE49-F238E27FC236}">
                <a16:creationId xmlns:a16="http://schemas.microsoft.com/office/drawing/2014/main" id="{E937C422-DD10-05D2-AE1B-D5FEAF8CC939}"/>
              </a:ext>
            </a:extLst>
          </p:cNvPr>
          <p:cNvSpPr txBox="1"/>
          <p:nvPr/>
        </p:nvSpPr>
        <p:spPr>
          <a:xfrm>
            <a:off x="836774" y="3733800"/>
            <a:ext cx="2457449" cy="430887"/>
          </a:xfrm>
          <a:prstGeom prst="rect">
            <a:avLst/>
          </a:prstGeom>
          <a:solidFill>
            <a:srgbClr val="FF8D16"/>
          </a:solidFill>
          <a:ln w="25400">
            <a:solidFill>
              <a:srgbClr val="002939"/>
            </a:solidFill>
          </a:ln>
        </p:spPr>
        <p:txBody>
          <a:bodyPr wrap="square">
            <a:spAutoFit/>
          </a:bodyPr>
          <a:lstStyle/>
          <a:p>
            <a:pPr algn="ctr" defTabSz="914400" rtl="0" eaLnBrk="1" latinLnBrk="0" hangingPunct="1">
              <a:spcAft>
                <a:spcPts val="300"/>
              </a:spcAft>
            </a:pPr>
            <a:r>
              <a:rPr lang="en-US" sz="2200" b="1" i="1" kern="1200" dirty="0">
                <a:solidFill>
                  <a:srgbClr val="012A39"/>
                </a:solidFill>
                <a:latin typeface="Segoe UI Semibold" panose="020B0702040204020203" pitchFamily="34" charset="0"/>
                <a:ea typeface="+mn-ea"/>
                <a:cs typeface="Segoe UI Semibold" panose="020B0702040204020203" pitchFamily="34" charset="0"/>
              </a:rPr>
              <a:t>Wear and Tear</a:t>
            </a:r>
          </a:p>
        </p:txBody>
      </p:sp>
      <p:sp>
        <p:nvSpPr>
          <p:cNvPr id="12" name="TextBox 11">
            <a:extLst>
              <a:ext uri="{FF2B5EF4-FFF2-40B4-BE49-F238E27FC236}">
                <a16:creationId xmlns:a16="http://schemas.microsoft.com/office/drawing/2014/main" id="{48522D8D-2216-9DBE-B493-3313D68B3DBC}"/>
              </a:ext>
            </a:extLst>
          </p:cNvPr>
          <p:cNvSpPr txBox="1"/>
          <p:nvPr/>
        </p:nvSpPr>
        <p:spPr>
          <a:xfrm>
            <a:off x="836774" y="4119928"/>
            <a:ext cx="2457450" cy="1389611"/>
          </a:xfrm>
          <a:prstGeom prst="rect">
            <a:avLst/>
          </a:prstGeom>
          <a:solidFill>
            <a:schemeClr val="tx1"/>
          </a:solidFill>
          <a:ln w="25400">
            <a:solidFill>
              <a:srgbClr val="002939"/>
            </a:solidFill>
          </a:ln>
        </p:spPr>
        <p:txBody>
          <a:bodyPr wrap="square" tIns="73152" bIns="365760" rtlCol="0">
            <a:spAutoFit/>
          </a:bodyPr>
          <a:lstStyle/>
          <a:p>
            <a:pPr marL="171450" indent="-171450">
              <a:spcAft>
                <a:spcPts val="900"/>
              </a:spcAft>
              <a:buFont typeface="Arial" panose="020B0604020202020204" pitchFamily="34" charset="0"/>
              <a:buChar char="•"/>
            </a:pPr>
            <a:r>
              <a:rPr lang="en-US" b="1" dirty="0">
                <a:solidFill>
                  <a:srgbClr val="012A39"/>
                </a:solidFill>
                <a:latin typeface="Segoe UI Semibold" panose="020B0702040204020203" pitchFamily="34" charset="0"/>
                <a:cs typeface="Segoe UI Semibold" panose="020B0702040204020203" pitchFamily="34" charset="0"/>
              </a:rPr>
              <a:t>A fatigue injury</a:t>
            </a:r>
          </a:p>
          <a:p>
            <a:pPr marL="171450" indent="-171450">
              <a:spcAft>
                <a:spcPts val="900"/>
              </a:spcAft>
              <a:buFont typeface="Arial" panose="020B0604020202020204" pitchFamily="34" charset="0"/>
              <a:buChar char="•"/>
            </a:pPr>
            <a:r>
              <a:rPr lang="en-US" b="1" dirty="0">
                <a:solidFill>
                  <a:srgbClr val="012A39"/>
                </a:solidFill>
                <a:latin typeface="Segoe UI Semibold" panose="020B0702040204020203" pitchFamily="34" charset="0"/>
                <a:cs typeface="Segoe UI Semibold" panose="020B0702040204020203" pitchFamily="34" charset="0"/>
              </a:rPr>
              <a:t>Accumulation of all stress over time</a:t>
            </a:r>
          </a:p>
        </p:txBody>
      </p:sp>
      <p:sp>
        <p:nvSpPr>
          <p:cNvPr id="19" name="TextBox 18">
            <a:extLst>
              <a:ext uri="{FF2B5EF4-FFF2-40B4-BE49-F238E27FC236}">
                <a16:creationId xmlns:a16="http://schemas.microsoft.com/office/drawing/2014/main" id="{D7A685D4-2A99-FD91-1A3A-C233EF398299}"/>
              </a:ext>
            </a:extLst>
          </p:cNvPr>
          <p:cNvSpPr txBox="1"/>
          <p:nvPr/>
        </p:nvSpPr>
        <p:spPr>
          <a:xfrm>
            <a:off x="3567089" y="3733800"/>
            <a:ext cx="2457449" cy="430887"/>
          </a:xfrm>
          <a:prstGeom prst="rect">
            <a:avLst/>
          </a:prstGeom>
          <a:solidFill>
            <a:srgbClr val="FF8D16"/>
          </a:solidFill>
          <a:ln w="25400">
            <a:solidFill>
              <a:srgbClr val="002939"/>
            </a:solidFill>
          </a:ln>
        </p:spPr>
        <p:txBody>
          <a:bodyPr wrap="square">
            <a:spAutoFit/>
          </a:bodyPr>
          <a:lstStyle/>
          <a:p>
            <a:pPr algn="ctr" defTabSz="914400" rtl="0" eaLnBrk="1" latinLnBrk="0" hangingPunct="1">
              <a:spcAft>
                <a:spcPts val="300"/>
              </a:spcAft>
            </a:pPr>
            <a:r>
              <a:rPr lang="en-US" sz="2200" b="1" i="1" kern="1200" dirty="0">
                <a:solidFill>
                  <a:srgbClr val="012A39"/>
                </a:solidFill>
                <a:latin typeface="Segoe UI Semibold" panose="020B0702040204020203" pitchFamily="34" charset="0"/>
                <a:ea typeface="+mn-ea"/>
                <a:cs typeface="Segoe UI Semibold" panose="020B0702040204020203" pitchFamily="34" charset="0"/>
              </a:rPr>
              <a:t>Inner Conflict </a:t>
            </a:r>
          </a:p>
        </p:txBody>
      </p:sp>
      <p:sp>
        <p:nvSpPr>
          <p:cNvPr id="14" name="TextBox 13">
            <a:extLst>
              <a:ext uri="{FF2B5EF4-FFF2-40B4-BE49-F238E27FC236}">
                <a16:creationId xmlns:a16="http://schemas.microsoft.com/office/drawing/2014/main" id="{630209E6-918C-2774-0023-CFD085B49E97}"/>
              </a:ext>
            </a:extLst>
          </p:cNvPr>
          <p:cNvSpPr txBox="1"/>
          <p:nvPr/>
        </p:nvSpPr>
        <p:spPr>
          <a:xfrm>
            <a:off x="3567089" y="4119928"/>
            <a:ext cx="2457450" cy="1389611"/>
          </a:xfrm>
          <a:prstGeom prst="rect">
            <a:avLst/>
          </a:prstGeom>
          <a:solidFill>
            <a:schemeClr val="tx1"/>
          </a:solidFill>
          <a:ln w="25400">
            <a:solidFill>
              <a:srgbClr val="002939"/>
            </a:solidFill>
          </a:ln>
        </p:spPr>
        <p:txBody>
          <a:bodyPr wrap="square" tIns="73152" bIns="91440" rtlCol="0">
            <a:spAutoFit/>
          </a:bodyPr>
          <a:lstStyle/>
          <a:p>
            <a:pPr marL="171450" indent="-171450">
              <a:spcAft>
                <a:spcPts val="900"/>
              </a:spcAft>
              <a:buFont typeface="Arial" panose="020B0604020202020204" pitchFamily="34" charset="0"/>
              <a:buChar char="•"/>
            </a:pPr>
            <a:r>
              <a:rPr lang="en-US" b="1" dirty="0">
                <a:solidFill>
                  <a:srgbClr val="012A39"/>
                </a:solidFill>
                <a:latin typeface="Segoe UI Semibold" panose="020B0702040204020203" pitchFamily="34" charset="0"/>
                <a:cs typeface="Segoe UI Semibold" panose="020B0702040204020203" pitchFamily="34" charset="0"/>
              </a:rPr>
              <a:t>An ethical, moral, betrayal injury</a:t>
            </a:r>
          </a:p>
          <a:p>
            <a:pPr marL="171450" indent="-171450">
              <a:spcAft>
                <a:spcPts val="900"/>
              </a:spcAft>
              <a:buFont typeface="Arial" panose="020B0604020202020204" pitchFamily="34" charset="0"/>
              <a:buChar char="•"/>
            </a:pPr>
            <a:r>
              <a:rPr lang="en-US" b="1" dirty="0">
                <a:solidFill>
                  <a:srgbClr val="012A39"/>
                </a:solidFill>
                <a:latin typeface="Segoe UI Semibold" panose="020B0702040204020203" pitchFamily="34" charset="0"/>
                <a:cs typeface="Segoe UI Semibold" panose="020B0702040204020203" pitchFamily="34" charset="0"/>
              </a:rPr>
              <a:t>Violation of deeply held beliefs</a:t>
            </a:r>
          </a:p>
        </p:txBody>
      </p:sp>
      <p:sp>
        <p:nvSpPr>
          <p:cNvPr id="20" name="TextBox 19">
            <a:extLst>
              <a:ext uri="{FF2B5EF4-FFF2-40B4-BE49-F238E27FC236}">
                <a16:creationId xmlns:a16="http://schemas.microsoft.com/office/drawing/2014/main" id="{FCFBD6B6-9BBE-11F0-8C92-B3CD2B1104DE}"/>
              </a:ext>
            </a:extLst>
          </p:cNvPr>
          <p:cNvSpPr txBox="1"/>
          <p:nvPr/>
        </p:nvSpPr>
        <p:spPr>
          <a:xfrm>
            <a:off x="6297404" y="3733800"/>
            <a:ext cx="2457449" cy="430887"/>
          </a:xfrm>
          <a:prstGeom prst="rect">
            <a:avLst/>
          </a:prstGeom>
          <a:solidFill>
            <a:srgbClr val="FF8D16"/>
          </a:solidFill>
          <a:ln w="25400">
            <a:solidFill>
              <a:srgbClr val="002939"/>
            </a:solidFill>
          </a:ln>
        </p:spPr>
        <p:txBody>
          <a:bodyPr wrap="square">
            <a:spAutoFit/>
          </a:bodyPr>
          <a:lstStyle/>
          <a:p>
            <a:pPr algn="ctr" defTabSz="914400" rtl="0" eaLnBrk="1" latinLnBrk="0" hangingPunct="1">
              <a:spcAft>
                <a:spcPts val="300"/>
              </a:spcAft>
            </a:pPr>
            <a:r>
              <a:rPr lang="en-US" sz="2200" b="1" i="1" kern="1200" dirty="0">
                <a:solidFill>
                  <a:srgbClr val="012A39"/>
                </a:solidFill>
                <a:latin typeface="Segoe UI Semibold" panose="020B0702040204020203" pitchFamily="34" charset="0"/>
                <a:ea typeface="+mn-ea"/>
                <a:cs typeface="Segoe UI Semibold" panose="020B0702040204020203" pitchFamily="34" charset="0"/>
              </a:rPr>
              <a:t>Loss</a:t>
            </a:r>
          </a:p>
        </p:txBody>
      </p:sp>
      <p:sp>
        <p:nvSpPr>
          <p:cNvPr id="15" name="TextBox 14">
            <a:extLst>
              <a:ext uri="{FF2B5EF4-FFF2-40B4-BE49-F238E27FC236}">
                <a16:creationId xmlns:a16="http://schemas.microsoft.com/office/drawing/2014/main" id="{4519C2F2-5DB5-A700-BD7A-E20C9D6D4ACE}"/>
              </a:ext>
            </a:extLst>
          </p:cNvPr>
          <p:cNvSpPr txBox="1"/>
          <p:nvPr/>
        </p:nvSpPr>
        <p:spPr>
          <a:xfrm>
            <a:off x="6297404" y="4138394"/>
            <a:ext cx="2457450" cy="1371145"/>
          </a:xfrm>
          <a:prstGeom prst="rect">
            <a:avLst/>
          </a:prstGeom>
          <a:solidFill>
            <a:schemeClr val="tx1"/>
          </a:solidFill>
          <a:ln w="25400">
            <a:solidFill>
              <a:srgbClr val="002939"/>
            </a:solidFill>
          </a:ln>
        </p:spPr>
        <p:txBody>
          <a:bodyPr wrap="square" tIns="73152" bIns="347472" rtlCol="0">
            <a:spAutoFit/>
          </a:bodyPr>
          <a:lstStyle/>
          <a:p>
            <a:pPr marL="171450" indent="-171450">
              <a:spcAft>
                <a:spcPts val="900"/>
              </a:spcAft>
              <a:buFont typeface="Arial" panose="020B0604020202020204" pitchFamily="34" charset="0"/>
              <a:buChar char="•"/>
            </a:pPr>
            <a:r>
              <a:rPr lang="en-US" b="1" dirty="0">
                <a:solidFill>
                  <a:srgbClr val="012A39"/>
                </a:solidFill>
                <a:latin typeface="Segoe UI Semibold" panose="020B0702040204020203" pitchFamily="34" charset="0"/>
                <a:cs typeface="Segoe UI Semibold" panose="020B0702040204020203" pitchFamily="34" charset="0"/>
              </a:rPr>
              <a:t>A grief injury</a:t>
            </a:r>
          </a:p>
          <a:p>
            <a:pPr marL="171450" indent="-171450">
              <a:spcAft>
                <a:spcPts val="900"/>
              </a:spcAft>
              <a:buFont typeface="Arial" panose="020B0604020202020204" pitchFamily="34" charset="0"/>
              <a:buChar char="•"/>
            </a:pPr>
            <a:r>
              <a:rPr lang="en-US" b="1" dirty="0">
                <a:solidFill>
                  <a:srgbClr val="012A39"/>
                </a:solidFill>
                <a:latin typeface="Segoe UI Semibold" panose="020B0702040204020203" pitchFamily="34" charset="0"/>
                <a:cs typeface="Segoe UI Semibold" panose="020B0702040204020203" pitchFamily="34" charset="0"/>
              </a:rPr>
              <a:t>Loss of cherished people or things</a:t>
            </a:r>
          </a:p>
        </p:txBody>
      </p:sp>
      <p:sp>
        <p:nvSpPr>
          <p:cNvPr id="21" name="TextBox 20">
            <a:extLst>
              <a:ext uri="{FF2B5EF4-FFF2-40B4-BE49-F238E27FC236}">
                <a16:creationId xmlns:a16="http://schemas.microsoft.com/office/drawing/2014/main" id="{BEB8ED5E-4957-92E2-A3DF-7F06F9A9400D}"/>
              </a:ext>
            </a:extLst>
          </p:cNvPr>
          <p:cNvSpPr txBox="1"/>
          <p:nvPr/>
        </p:nvSpPr>
        <p:spPr>
          <a:xfrm>
            <a:off x="9027720" y="3733800"/>
            <a:ext cx="2457449" cy="430887"/>
          </a:xfrm>
          <a:prstGeom prst="rect">
            <a:avLst/>
          </a:prstGeom>
          <a:solidFill>
            <a:srgbClr val="FF8D16"/>
          </a:solidFill>
          <a:ln w="25400">
            <a:solidFill>
              <a:srgbClr val="002939"/>
            </a:solidFill>
          </a:ln>
        </p:spPr>
        <p:txBody>
          <a:bodyPr wrap="square">
            <a:spAutoFit/>
          </a:bodyPr>
          <a:lstStyle/>
          <a:p>
            <a:pPr algn="ctr" defTabSz="914400" rtl="0" eaLnBrk="1" latinLnBrk="0" hangingPunct="1">
              <a:spcAft>
                <a:spcPts val="300"/>
              </a:spcAft>
            </a:pPr>
            <a:r>
              <a:rPr lang="en-US" sz="2200" b="1" i="1" kern="1200" dirty="0">
                <a:solidFill>
                  <a:srgbClr val="012A39"/>
                </a:solidFill>
                <a:latin typeface="Segoe UI Semibold" panose="020B0702040204020203" pitchFamily="34" charset="0"/>
                <a:ea typeface="+mn-ea"/>
                <a:cs typeface="Segoe UI Semibold" panose="020B0702040204020203" pitchFamily="34" charset="0"/>
              </a:rPr>
              <a:t>Life Threat</a:t>
            </a:r>
          </a:p>
        </p:txBody>
      </p:sp>
      <p:sp>
        <p:nvSpPr>
          <p:cNvPr id="16" name="TextBox 15">
            <a:extLst>
              <a:ext uri="{FF2B5EF4-FFF2-40B4-BE49-F238E27FC236}">
                <a16:creationId xmlns:a16="http://schemas.microsoft.com/office/drawing/2014/main" id="{AAF37148-CAE9-069C-CEB8-9E360A74499E}"/>
              </a:ext>
            </a:extLst>
          </p:cNvPr>
          <p:cNvSpPr txBox="1"/>
          <p:nvPr/>
        </p:nvSpPr>
        <p:spPr>
          <a:xfrm>
            <a:off x="9027720" y="4157548"/>
            <a:ext cx="2457450" cy="1315745"/>
          </a:xfrm>
          <a:prstGeom prst="rect">
            <a:avLst/>
          </a:prstGeom>
          <a:solidFill>
            <a:schemeClr val="tx1"/>
          </a:solidFill>
          <a:ln w="25400">
            <a:solidFill>
              <a:srgbClr val="002939"/>
            </a:solidFill>
          </a:ln>
        </p:spPr>
        <p:txBody>
          <a:bodyPr wrap="square" bIns="320040" rtlCol="0">
            <a:spAutoFit/>
          </a:bodyPr>
          <a:lstStyle/>
          <a:p>
            <a:pPr marL="171450" indent="-171450">
              <a:spcAft>
                <a:spcPts val="900"/>
              </a:spcAft>
              <a:buFont typeface="Arial" panose="020B0604020202020204" pitchFamily="34" charset="0"/>
              <a:buChar char="•"/>
            </a:pPr>
            <a:r>
              <a:rPr lang="en-US" b="1" dirty="0">
                <a:solidFill>
                  <a:srgbClr val="012A39"/>
                </a:solidFill>
                <a:latin typeface="Segoe UI Semibold" panose="020B0702040204020203" pitchFamily="34" charset="0"/>
                <a:cs typeface="Segoe UI Semibold" panose="020B0702040204020203" pitchFamily="34" charset="0"/>
              </a:rPr>
              <a:t>Serious injury</a:t>
            </a:r>
          </a:p>
          <a:p>
            <a:pPr marL="171450" indent="-171450">
              <a:spcAft>
                <a:spcPts val="900"/>
              </a:spcAft>
              <a:buFont typeface="Arial" panose="020B0604020202020204" pitchFamily="34" charset="0"/>
              <a:buChar char="•"/>
            </a:pPr>
            <a:r>
              <a:rPr lang="en-US" b="1" dirty="0">
                <a:solidFill>
                  <a:srgbClr val="012A39"/>
                </a:solidFill>
                <a:latin typeface="Segoe UI Semibold" panose="020B0702040204020203" pitchFamily="34" charset="0"/>
                <a:cs typeface="Segoe UI Semibold" panose="020B0702040204020203" pitchFamily="34" charset="0"/>
              </a:rPr>
              <a:t>Close brush with death</a:t>
            </a:r>
          </a:p>
        </p:txBody>
      </p:sp>
      <p:sp>
        <p:nvSpPr>
          <p:cNvPr id="22" name="Triangle 21">
            <a:extLst>
              <a:ext uri="{FF2B5EF4-FFF2-40B4-BE49-F238E27FC236}">
                <a16:creationId xmlns:a16="http://schemas.microsoft.com/office/drawing/2014/main" id="{05163307-34F6-B118-F64F-ED52674832DF}"/>
              </a:ext>
              <a:ext uri="{C183D7F6-B498-43B3-948B-1728B52AA6E4}">
                <adec:decorative xmlns:adec="http://schemas.microsoft.com/office/drawing/2017/decorative" val="1"/>
              </a:ext>
            </a:extLst>
          </p:cNvPr>
          <p:cNvSpPr/>
          <p:nvPr/>
        </p:nvSpPr>
        <p:spPr>
          <a:xfrm>
            <a:off x="836774" y="2533650"/>
            <a:ext cx="7077075" cy="1200150"/>
          </a:xfrm>
          <a:custGeom>
            <a:avLst/>
            <a:gdLst>
              <a:gd name="csX0" fmla="*/ 0 w 2457449"/>
              <a:gd name="csY0" fmla="*/ 933450 h 933450"/>
              <a:gd name="csX1" fmla="*/ 1228725 w 2457449"/>
              <a:gd name="csY1" fmla="*/ 0 h 933450"/>
              <a:gd name="csX2" fmla="*/ 2457449 w 2457449"/>
              <a:gd name="csY2" fmla="*/ 933450 h 933450"/>
              <a:gd name="csX3" fmla="*/ 0 w 2457449"/>
              <a:gd name="csY3" fmla="*/ 933450 h 933450"/>
              <a:gd name="csX0" fmla="*/ 0 w 7077075"/>
              <a:gd name="csY0" fmla="*/ 1200150 h 1200150"/>
              <a:gd name="csX1" fmla="*/ 7077075 w 7077075"/>
              <a:gd name="csY1" fmla="*/ 0 h 1200150"/>
              <a:gd name="csX2" fmla="*/ 2457449 w 7077075"/>
              <a:gd name="csY2" fmla="*/ 1200150 h 1200150"/>
              <a:gd name="csX3" fmla="*/ 0 w 7077075"/>
              <a:gd name="csY3" fmla="*/ 1200150 h 1200150"/>
            </a:gdLst>
            <a:ahLst/>
            <a:cxnLst>
              <a:cxn ang="0">
                <a:pos x="csX0" y="csY0"/>
              </a:cxn>
              <a:cxn ang="0">
                <a:pos x="csX1" y="csY1"/>
              </a:cxn>
              <a:cxn ang="0">
                <a:pos x="csX2" y="csY2"/>
              </a:cxn>
              <a:cxn ang="0">
                <a:pos x="csX3" y="csY3"/>
              </a:cxn>
            </a:cxnLst>
            <a:rect l="l" t="t" r="r" b="b"/>
            <a:pathLst>
              <a:path w="7077075" h="1200150">
                <a:moveTo>
                  <a:pt x="0" y="1200150"/>
                </a:moveTo>
                <a:lnTo>
                  <a:pt x="7077075" y="0"/>
                </a:lnTo>
                <a:lnTo>
                  <a:pt x="2457449" y="1200150"/>
                </a:lnTo>
                <a:lnTo>
                  <a:pt x="0" y="1200150"/>
                </a:lnTo>
                <a:close/>
              </a:path>
            </a:pathLst>
          </a:custGeom>
          <a:gradFill>
            <a:gsLst>
              <a:gs pos="99000">
                <a:srgbClr val="FF8D16">
                  <a:alpha val="0"/>
                </a:srgbClr>
              </a:gs>
              <a:gs pos="74000">
                <a:srgbClr val="FF8D16">
                  <a:alpha val="36013"/>
                </a:srgbClr>
              </a:gs>
              <a:gs pos="1000">
                <a:srgbClr val="FF8D16"/>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1">
            <a:extLst>
              <a:ext uri="{FF2B5EF4-FFF2-40B4-BE49-F238E27FC236}">
                <a16:creationId xmlns:a16="http://schemas.microsoft.com/office/drawing/2014/main" id="{FC6348D8-F7AD-65A4-798C-3BE510A149FF}"/>
              </a:ext>
              <a:ext uri="{C183D7F6-B498-43B3-948B-1728B52AA6E4}">
                <adec:decorative xmlns:adec="http://schemas.microsoft.com/office/drawing/2017/decorative" val="1"/>
              </a:ext>
            </a:extLst>
          </p:cNvPr>
          <p:cNvSpPr/>
          <p:nvPr/>
        </p:nvSpPr>
        <p:spPr>
          <a:xfrm>
            <a:off x="3567089" y="2533650"/>
            <a:ext cx="4810125" cy="1200150"/>
          </a:xfrm>
          <a:custGeom>
            <a:avLst/>
            <a:gdLst>
              <a:gd name="csX0" fmla="*/ 0 w 2457449"/>
              <a:gd name="csY0" fmla="*/ 933450 h 933450"/>
              <a:gd name="csX1" fmla="*/ 1228725 w 2457449"/>
              <a:gd name="csY1" fmla="*/ 0 h 933450"/>
              <a:gd name="csX2" fmla="*/ 2457449 w 2457449"/>
              <a:gd name="csY2" fmla="*/ 933450 h 933450"/>
              <a:gd name="csX3" fmla="*/ 0 w 2457449"/>
              <a:gd name="csY3" fmla="*/ 933450 h 933450"/>
              <a:gd name="csX0" fmla="*/ 0 w 7077075"/>
              <a:gd name="csY0" fmla="*/ 1200150 h 1200150"/>
              <a:gd name="csX1" fmla="*/ 7077075 w 7077075"/>
              <a:gd name="csY1" fmla="*/ 0 h 1200150"/>
              <a:gd name="csX2" fmla="*/ 2457449 w 7077075"/>
              <a:gd name="csY2" fmla="*/ 1200150 h 1200150"/>
              <a:gd name="csX3" fmla="*/ 0 w 7077075"/>
              <a:gd name="csY3" fmla="*/ 1200150 h 1200150"/>
              <a:gd name="csX0" fmla="*/ 0 w 4600575"/>
              <a:gd name="csY0" fmla="*/ 1181100 h 1181100"/>
              <a:gd name="csX1" fmla="*/ 4600575 w 4600575"/>
              <a:gd name="csY1" fmla="*/ 0 h 1181100"/>
              <a:gd name="csX2" fmla="*/ 2457449 w 4600575"/>
              <a:gd name="csY2" fmla="*/ 1181100 h 1181100"/>
              <a:gd name="csX3" fmla="*/ 0 w 4600575"/>
              <a:gd name="csY3" fmla="*/ 1181100 h 1181100"/>
              <a:gd name="csX0" fmla="*/ 0 w 4695825"/>
              <a:gd name="csY0" fmla="*/ 1181100 h 1181100"/>
              <a:gd name="csX1" fmla="*/ 4695825 w 4695825"/>
              <a:gd name="csY1" fmla="*/ 0 h 1181100"/>
              <a:gd name="csX2" fmla="*/ 2457449 w 4695825"/>
              <a:gd name="csY2" fmla="*/ 1181100 h 1181100"/>
              <a:gd name="csX3" fmla="*/ 0 w 4695825"/>
              <a:gd name="csY3" fmla="*/ 1181100 h 1181100"/>
              <a:gd name="csX0" fmla="*/ 0 w 4810125"/>
              <a:gd name="csY0" fmla="*/ 1200150 h 1200150"/>
              <a:gd name="csX1" fmla="*/ 4810125 w 4810125"/>
              <a:gd name="csY1" fmla="*/ 0 h 1200150"/>
              <a:gd name="csX2" fmla="*/ 2457449 w 4810125"/>
              <a:gd name="csY2" fmla="*/ 1200150 h 1200150"/>
              <a:gd name="csX3" fmla="*/ 0 w 4810125"/>
              <a:gd name="csY3" fmla="*/ 1200150 h 1200150"/>
            </a:gdLst>
            <a:ahLst/>
            <a:cxnLst>
              <a:cxn ang="0">
                <a:pos x="csX0" y="csY0"/>
              </a:cxn>
              <a:cxn ang="0">
                <a:pos x="csX1" y="csY1"/>
              </a:cxn>
              <a:cxn ang="0">
                <a:pos x="csX2" y="csY2"/>
              </a:cxn>
              <a:cxn ang="0">
                <a:pos x="csX3" y="csY3"/>
              </a:cxn>
            </a:cxnLst>
            <a:rect l="l" t="t" r="r" b="b"/>
            <a:pathLst>
              <a:path w="4810125" h="1200150">
                <a:moveTo>
                  <a:pt x="0" y="1200150"/>
                </a:moveTo>
                <a:lnTo>
                  <a:pt x="4810125" y="0"/>
                </a:lnTo>
                <a:lnTo>
                  <a:pt x="2457449" y="1200150"/>
                </a:lnTo>
                <a:lnTo>
                  <a:pt x="0" y="1200150"/>
                </a:lnTo>
                <a:close/>
              </a:path>
            </a:pathLst>
          </a:custGeom>
          <a:gradFill>
            <a:gsLst>
              <a:gs pos="99000">
                <a:srgbClr val="FF8D16">
                  <a:alpha val="0"/>
                </a:srgbClr>
              </a:gs>
              <a:gs pos="74000">
                <a:srgbClr val="FF8D16">
                  <a:alpha val="36013"/>
                </a:srgbClr>
              </a:gs>
              <a:gs pos="1000">
                <a:srgbClr val="FF8D16"/>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1">
            <a:extLst>
              <a:ext uri="{FF2B5EF4-FFF2-40B4-BE49-F238E27FC236}">
                <a16:creationId xmlns:a16="http://schemas.microsoft.com/office/drawing/2014/main" id="{AD9F2BD4-3C27-CBD2-5A9F-F37E70A8027F}"/>
              </a:ext>
              <a:ext uri="{C183D7F6-B498-43B3-948B-1728B52AA6E4}">
                <adec:decorative xmlns:adec="http://schemas.microsoft.com/office/drawing/2017/decorative" val="1"/>
              </a:ext>
            </a:extLst>
          </p:cNvPr>
          <p:cNvSpPr/>
          <p:nvPr/>
        </p:nvSpPr>
        <p:spPr>
          <a:xfrm>
            <a:off x="6297404" y="2532947"/>
            <a:ext cx="2508971" cy="1200150"/>
          </a:xfrm>
          <a:custGeom>
            <a:avLst/>
            <a:gdLst>
              <a:gd name="csX0" fmla="*/ 0 w 2457449"/>
              <a:gd name="csY0" fmla="*/ 933450 h 933450"/>
              <a:gd name="csX1" fmla="*/ 1228725 w 2457449"/>
              <a:gd name="csY1" fmla="*/ 0 h 933450"/>
              <a:gd name="csX2" fmla="*/ 2457449 w 2457449"/>
              <a:gd name="csY2" fmla="*/ 933450 h 933450"/>
              <a:gd name="csX3" fmla="*/ 0 w 2457449"/>
              <a:gd name="csY3" fmla="*/ 933450 h 933450"/>
              <a:gd name="csX0" fmla="*/ 0 w 7077075"/>
              <a:gd name="csY0" fmla="*/ 1200150 h 1200150"/>
              <a:gd name="csX1" fmla="*/ 7077075 w 7077075"/>
              <a:gd name="csY1" fmla="*/ 0 h 1200150"/>
              <a:gd name="csX2" fmla="*/ 2457449 w 7077075"/>
              <a:gd name="csY2" fmla="*/ 1200150 h 1200150"/>
              <a:gd name="csX3" fmla="*/ 0 w 7077075"/>
              <a:gd name="csY3" fmla="*/ 1200150 h 1200150"/>
              <a:gd name="csX0" fmla="*/ 0 w 4600575"/>
              <a:gd name="csY0" fmla="*/ 1181100 h 1181100"/>
              <a:gd name="csX1" fmla="*/ 4600575 w 4600575"/>
              <a:gd name="csY1" fmla="*/ 0 h 1181100"/>
              <a:gd name="csX2" fmla="*/ 2457449 w 4600575"/>
              <a:gd name="csY2" fmla="*/ 1181100 h 1181100"/>
              <a:gd name="csX3" fmla="*/ 0 w 4600575"/>
              <a:gd name="csY3" fmla="*/ 1181100 h 1181100"/>
              <a:gd name="csX0" fmla="*/ 0 w 2457449"/>
              <a:gd name="csY0" fmla="*/ 1200150 h 1200150"/>
              <a:gd name="csX1" fmla="*/ 2143125 w 2457449"/>
              <a:gd name="csY1" fmla="*/ 0 h 1200150"/>
              <a:gd name="csX2" fmla="*/ 2457449 w 2457449"/>
              <a:gd name="csY2" fmla="*/ 1200150 h 1200150"/>
              <a:gd name="csX3" fmla="*/ 0 w 2457449"/>
              <a:gd name="csY3" fmla="*/ 1200150 h 1200150"/>
              <a:gd name="csX0" fmla="*/ 0 w 2466975"/>
              <a:gd name="csY0" fmla="*/ 1200150 h 1200150"/>
              <a:gd name="csX1" fmla="*/ 2466975 w 2466975"/>
              <a:gd name="csY1" fmla="*/ 0 h 1200150"/>
              <a:gd name="csX2" fmla="*/ 2457449 w 2466975"/>
              <a:gd name="csY2" fmla="*/ 1200150 h 1200150"/>
              <a:gd name="csX3" fmla="*/ 0 w 2466975"/>
              <a:gd name="csY3" fmla="*/ 1200150 h 1200150"/>
              <a:gd name="csX0" fmla="*/ 0 w 2505075"/>
              <a:gd name="csY0" fmla="*/ 1200150 h 1200150"/>
              <a:gd name="csX1" fmla="*/ 2505075 w 2505075"/>
              <a:gd name="csY1" fmla="*/ 0 h 1200150"/>
              <a:gd name="csX2" fmla="*/ 2457449 w 2505075"/>
              <a:gd name="csY2" fmla="*/ 1200150 h 1200150"/>
              <a:gd name="csX3" fmla="*/ 0 w 2505075"/>
              <a:gd name="csY3" fmla="*/ 1200150 h 1200150"/>
            </a:gdLst>
            <a:ahLst/>
            <a:cxnLst>
              <a:cxn ang="0">
                <a:pos x="csX0" y="csY0"/>
              </a:cxn>
              <a:cxn ang="0">
                <a:pos x="csX1" y="csY1"/>
              </a:cxn>
              <a:cxn ang="0">
                <a:pos x="csX2" y="csY2"/>
              </a:cxn>
              <a:cxn ang="0">
                <a:pos x="csX3" y="csY3"/>
              </a:cxn>
            </a:cxnLst>
            <a:rect l="l" t="t" r="r" b="b"/>
            <a:pathLst>
              <a:path w="2505075" h="1200150">
                <a:moveTo>
                  <a:pt x="0" y="1200150"/>
                </a:moveTo>
                <a:lnTo>
                  <a:pt x="2505075" y="0"/>
                </a:lnTo>
                <a:cubicBezTo>
                  <a:pt x="2501900" y="400050"/>
                  <a:pt x="2460624" y="800100"/>
                  <a:pt x="2457449" y="1200150"/>
                </a:cubicBezTo>
                <a:lnTo>
                  <a:pt x="0" y="1200150"/>
                </a:lnTo>
                <a:close/>
              </a:path>
            </a:pathLst>
          </a:custGeom>
          <a:gradFill>
            <a:gsLst>
              <a:gs pos="99000">
                <a:srgbClr val="FF8D16">
                  <a:alpha val="0"/>
                </a:srgbClr>
              </a:gs>
              <a:gs pos="74000">
                <a:srgbClr val="FF8D16">
                  <a:alpha val="36013"/>
                </a:srgbClr>
              </a:gs>
              <a:gs pos="1000">
                <a:srgbClr val="FF8D16"/>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1">
            <a:extLst>
              <a:ext uri="{FF2B5EF4-FFF2-40B4-BE49-F238E27FC236}">
                <a16:creationId xmlns:a16="http://schemas.microsoft.com/office/drawing/2014/main" id="{2E03053F-0FF6-A2F1-1517-595E439E44E9}"/>
              </a:ext>
              <a:ext uri="{C183D7F6-B498-43B3-948B-1728B52AA6E4}">
                <adec:decorative xmlns:adec="http://schemas.microsoft.com/office/drawing/2017/decorative" val="1"/>
              </a:ext>
            </a:extLst>
          </p:cNvPr>
          <p:cNvSpPr/>
          <p:nvPr/>
        </p:nvSpPr>
        <p:spPr>
          <a:xfrm>
            <a:off x="9020535" y="2511170"/>
            <a:ext cx="2464633" cy="1221223"/>
          </a:xfrm>
          <a:custGeom>
            <a:avLst/>
            <a:gdLst>
              <a:gd name="csX0" fmla="*/ 0 w 2457449"/>
              <a:gd name="csY0" fmla="*/ 933450 h 933450"/>
              <a:gd name="csX1" fmla="*/ 1228725 w 2457449"/>
              <a:gd name="csY1" fmla="*/ 0 h 933450"/>
              <a:gd name="csX2" fmla="*/ 2457449 w 2457449"/>
              <a:gd name="csY2" fmla="*/ 933450 h 933450"/>
              <a:gd name="csX3" fmla="*/ 0 w 2457449"/>
              <a:gd name="csY3" fmla="*/ 933450 h 933450"/>
              <a:gd name="csX0" fmla="*/ 0 w 7077075"/>
              <a:gd name="csY0" fmla="*/ 1200150 h 1200150"/>
              <a:gd name="csX1" fmla="*/ 7077075 w 7077075"/>
              <a:gd name="csY1" fmla="*/ 0 h 1200150"/>
              <a:gd name="csX2" fmla="*/ 2457449 w 7077075"/>
              <a:gd name="csY2" fmla="*/ 1200150 h 1200150"/>
              <a:gd name="csX3" fmla="*/ 0 w 7077075"/>
              <a:gd name="csY3" fmla="*/ 1200150 h 1200150"/>
              <a:gd name="csX0" fmla="*/ 0 w 4600575"/>
              <a:gd name="csY0" fmla="*/ 1181100 h 1181100"/>
              <a:gd name="csX1" fmla="*/ 4600575 w 4600575"/>
              <a:gd name="csY1" fmla="*/ 0 h 1181100"/>
              <a:gd name="csX2" fmla="*/ 2457449 w 4600575"/>
              <a:gd name="csY2" fmla="*/ 1181100 h 1181100"/>
              <a:gd name="csX3" fmla="*/ 0 w 4600575"/>
              <a:gd name="csY3" fmla="*/ 1181100 h 1181100"/>
              <a:gd name="csX0" fmla="*/ 0 w 2457449"/>
              <a:gd name="csY0" fmla="*/ 1200150 h 1200150"/>
              <a:gd name="csX1" fmla="*/ 2143125 w 2457449"/>
              <a:gd name="csY1" fmla="*/ 0 h 1200150"/>
              <a:gd name="csX2" fmla="*/ 2457449 w 2457449"/>
              <a:gd name="csY2" fmla="*/ 1200150 h 1200150"/>
              <a:gd name="csX3" fmla="*/ 0 w 2457449"/>
              <a:gd name="csY3" fmla="*/ 1200150 h 1200150"/>
              <a:gd name="csX0" fmla="*/ 0 w 2457449"/>
              <a:gd name="csY0" fmla="*/ 1219200 h 1219200"/>
              <a:gd name="csX1" fmla="*/ 161925 w 2457449"/>
              <a:gd name="csY1" fmla="*/ 0 h 1219200"/>
              <a:gd name="csX2" fmla="*/ 2457449 w 2457449"/>
              <a:gd name="csY2" fmla="*/ 1219200 h 1219200"/>
              <a:gd name="csX3" fmla="*/ 0 w 2457449"/>
              <a:gd name="csY3" fmla="*/ 1219200 h 1219200"/>
              <a:gd name="csX0" fmla="*/ 0 w 2457449"/>
              <a:gd name="csY0" fmla="*/ 1200150 h 1200150"/>
              <a:gd name="csX1" fmla="*/ 28575 w 2457449"/>
              <a:gd name="csY1" fmla="*/ 0 h 1200150"/>
              <a:gd name="csX2" fmla="*/ 2457449 w 2457449"/>
              <a:gd name="csY2" fmla="*/ 1200150 h 1200150"/>
              <a:gd name="csX3" fmla="*/ 0 w 2457449"/>
              <a:gd name="csY3" fmla="*/ 1200150 h 1200150"/>
            </a:gdLst>
            <a:ahLst/>
            <a:cxnLst>
              <a:cxn ang="0">
                <a:pos x="csX0" y="csY0"/>
              </a:cxn>
              <a:cxn ang="0">
                <a:pos x="csX1" y="csY1"/>
              </a:cxn>
              <a:cxn ang="0">
                <a:pos x="csX2" y="csY2"/>
              </a:cxn>
              <a:cxn ang="0">
                <a:pos x="csX3" y="csY3"/>
              </a:cxn>
            </a:cxnLst>
            <a:rect l="l" t="t" r="r" b="b"/>
            <a:pathLst>
              <a:path w="2457449" h="1200150">
                <a:moveTo>
                  <a:pt x="0" y="1200150"/>
                </a:moveTo>
                <a:lnTo>
                  <a:pt x="28575" y="0"/>
                </a:lnTo>
                <a:lnTo>
                  <a:pt x="2457449" y="1200150"/>
                </a:lnTo>
                <a:lnTo>
                  <a:pt x="0" y="1200150"/>
                </a:lnTo>
                <a:close/>
              </a:path>
            </a:pathLst>
          </a:custGeom>
          <a:gradFill>
            <a:gsLst>
              <a:gs pos="99000">
                <a:srgbClr val="FF8D16">
                  <a:alpha val="0"/>
                </a:srgbClr>
              </a:gs>
              <a:gs pos="74000">
                <a:srgbClr val="FF8D16">
                  <a:alpha val="36013"/>
                </a:srgbClr>
              </a:gs>
              <a:gs pos="1000">
                <a:srgbClr val="FF8D16"/>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478C86B-BB9F-4F47-5479-B06CFF1CA913}"/>
              </a:ext>
              <a:ext uri="{C183D7F6-B498-43B3-948B-1728B52AA6E4}">
                <adec:decorative xmlns:adec="http://schemas.microsoft.com/office/drawing/2017/decorative" val="1"/>
              </a:ext>
            </a:extLst>
          </p:cNvPr>
          <p:cNvSpPr/>
          <p:nvPr/>
        </p:nvSpPr>
        <p:spPr>
          <a:xfrm>
            <a:off x="7299702" y="2041931"/>
            <a:ext cx="2278251" cy="453762"/>
          </a:xfrm>
          <a:prstGeom prst="rect">
            <a:avLst/>
          </a:prstGeom>
          <a:noFill/>
          <a:ln w="98425">
            <a:solidFill>
              <a:schemeClr val="tx1"/>
            </a:solidFill>
          </a:ln>
          <a:effectLst>
            <a:outerShdw blurRad="50800" dist="38100" dir="2700000" algn="tl" rotWithShape="0">
              <a:prstClr val="black">
                <a:alpha val="4337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9D5978C0-566D-B846-C7CB-ECA27730CF2B}"/>
              </a:ext>
            </a:extLst>
          </p:cNvPr>
          <p:cNvSpPr>
            <a:spLocks noGrp="1"/>
          </p:cNvSpPr>
          <p:nvPr>
            <p:ph type="ftr" sz="quarter" idx="11"/>
          </p:nvPr>
        </p:nvSpPr>
        <p:spPr/>
        <p:txBody>
          <a:bodyPr/>
          <a:lstStyle/>
          <a:p>
            <a:r>
              <a:rPr lang="en-US" dirty="0"/>
              <a:t>UNCLASSIFIED</a:t>
            </a:r>
          </a:p>
        </p:txBody>
      </p:sp>
      <p:sp>
        <p:nvSpPr>
          <p:cNvPr id="4" name="Slide Number Placeholder 2">
            <a:extLst>
              <a:ext uri="{FF2B5EF4-FFF2-40B4-BE49-F238E27FC236}">
                <a16:creationId xmlns:a16="http://schemas.microsoft.com/office/drawing/2014/main" id="{F558B0B0-7300-CCF5-425F-0BC3BEA71484}"/>
              </a:ext>
            </a:extLst>
          </p:cNvPr>
          <p:cNvSpPr>
            <a:spLocks noGrp="1"/>
          </p:cNvSpPr>
          <p:nvPr>
            <p:ph type="sldNum" sz="quarter" idx="12"/>
          </p:nvPr>
        </p:nvSpPr>
        <p:spPr>
          <a:xfrm>
            <a:off x="9154060" y="6356350"/>
            <a:ext cx="2534732" cy="365125"/>
          </a:xfrm>
        </p:spPr>
        <p:txBody>
          <a:bodyPr/>
          <a:lstStyle/>
          <a:p>
            <a:fld id="{92230763-09DA-4369-B759-4F3C13DCD774}" type="slidenum">
              <a:rPr lang="en-US" smtClean="0"/>
              <a:pPr/>
              <a:t>7</a:t>
            </a:fld>
            <a:endParaRPr lang="en-US" dirty="0"/>
          </a:p>
        </p:txBody>
      </p:sp>
    </p:spTree>
    <p:extLst>
      <p:ext uri="{BB962C8B-B14F-4D97-AF65-F5344CB8AC3E}">
        <p14:creationId xmlns:p14="http://schemas.microsoft.com/office/powerpoint/2010/main" val="3367070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3AC70A-2291-A603-19A5-B5A5CDB600F4}"/>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Barriers to Addressing Stress</a:t>
            </a:r>
          </a:p>
        </p:txBody>
      </p:sp>
      <p:sp>
        <p:nvSpPr>
          <p:cNvPr id="3" name="Text Placeholder 8">
            <a:extLst>
              <a:ext uri="{FF2B5EF4-FFF2-40B4-BE49-F238E27FC236}">
                <a16:creationId xmlns:a16="http://schemas.microsoft.com/office/drawing/2014/main" id="{1A6658B8-3729-6744-2B41-83C8CFE72C29}"/>
              </a:ext>
            </a:extLst>
          </p:cNvPr>
          <p:cNvSpPr txBox="1">
            <a:spLocks/>
          </p:cNvSpPr>
          <p:nvPr/>
        </p:nvSpPr>
        <p:spPr>
          <a:xfrm>
            <a:off x="2240280" y="640080"/>
            <a:ext cx="7543800" cy="7040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dirty="0"/>
              <a:t>Any one of these barriers can delay or prevent individuals from getting the appropriate care they need.</a:t>
            </a:r>
          </a:p>
        </p:txBody>
      </p:sp>
      <p:sp>
        <p:nvSpPr>
          <p:cNvPr id="16" name="Text Placeholder 15">
            <a:extLst>
              <a:ext uri="{FF2B5EF4-FFF2-40B4-BE49-F238E27FC236}">
                <a16:creationId xmlns:a16="http://schemas.microsoft.com/office/drawing/2014/main" id="{242685EC-13CA-0064-C748-A35A4E361F22}"/>
              </a:ext>
              <a:ext uri="{C183D7F6-B498-43B3-948B-1728B52AA6E4}">
                <adec:decorative xmlns:adec="http://schemas.microsoft.com/office/drawing/2017/decorative" val="1"/>
              </a:ext>
            </a:extLst>
          </p:cNvPr>
          <p:cNvSpPr>
            <a:spLocks noGrp="1"/>
          </p:cNvSpPr>
          <p:nvPr>
            <p:ph type="body" sz="quarter" idx="13"/>
          </p:nvPr>
        </p:nvSpPr>
        <p:spPr/>
        <p:txBody>
          <a:bodyPr/>
          <a:lstStyle/>
          <a:p>
            <a:r>
              <a:rPr lang="en-US" dirty="0"/>
              <a:t>Barriers to Addressing Stress</a:t>
            </a:r>
          </a:p>
        </p:txBody>
      </p:sp>
      <p:pic>
        <p:nvPicPr>
          <p:cNvPr id="5" name="Picture 4" descr="Barriers: fear of repisal, communication, stigma, trust, time and energy, access, lack of understanding, and lack of support.">
            <a:extLst>
              <a:ext uri="{FF2B5EF4-FFF2-40B4-BE49-F238E27FC236}">
                <a16:creationId xmlns:a16="http://schemas.microsoft.com/office/drawing/2014/main" id="{B19EFA1B-C841-FEDC-122A-C2C8F8038F97}"/>
              </a:ext>
            </a:extLst>
          </p:cNvPr>
          <p:cNvPicPr>
            <a:picLocks noChangeAspect="1"/>
          </p:cNvPicPr>
          <p:nvPr/>
        </p:nvPicPr>
        <p:blipFill>
          <a:blip r:embed="rId3"/>
          <a:srcRect/>
          <a:stretch/>
        </p:blipFill>
        <p:spPr>
          <a:xfrm>
            <a:off x="426720" y="1700784"/>
            <a:ext cx="11338560" cy="4346448"/>
          </a:xfrm>
          <a:prstGeom prst="rect">
            <a:avLst/>
          </a:prstGeom>
        </p:spPr>
      </p:pic>
      <p:sp>
        <p:nvSpPr>
          <p:cNvPr id="2" name="Footer Placeholder 1">
            <a:extLst>
              <a:ext uri="{FF2B5EF4-FFF2-40B4-BE49-F238E27FC236}">
                <a16:creationId xmlns:a16="http://schemas.microsoft.com/office/drawing/2014/main" id="{5BA633B0-D685-3AB3-7488-0FBA7C187E35}"/>
              </a:ext>
            </a:extLst>
          </p:cNvPr>
          <p:cNvSpPr>
            <a:spLocks noGrp="1"/>
          </p:cNvSpPr>
          <p:nvPr>
            <p:ph type="ftr" sz="quarter" idx="11"/>
          </p:nvPr>
        </p:nvSpPr>
        <p:spPr/>
        <p:txBody>
          <a:bodyPr/>
          <a:lstStyle/>
          <a:p>
            <a:r>
              <a:rPr lang="en-US" dirty="0"/>
              <a:t>UNCLASSIFIED</a:t>
            </a:r>
          </a:p>
        </p:txBody>
      </p:sp>
      <p:sp>
        <p:nvSpPr>
          <p:cNvPr id="4" name="Slide Number Placeholder 2">
            <a:extLst>
              <a:ext uri="{FF2B5EF4-FFF2-40B4-BE49-F238E27FC236}">
                <a16:creationId xmlns:a16="http://schemas.microsoft.com/office/drawing/2014/main" id="{BE4418C5-567C-1B6A-A283-2AC60D5A466F}"/>
              </a:ext>
            </a:extLst>
          </p:cNvPr>
          <p:cNvSpPr>
            <a:spLocks noGrp="1"/>
          </p:cNvSpPr>
          <p:nvPr>
            <p:ph type="sldNum" sz="quarter" idx="12"/>
          </p:nvPr>
        </p:nvSpPr>
        <p:spPr/>
        <p:txBody>
          <a:bodyPr/>
          <a:lstStyle/>
          <a:p>
            <a:fld id="{92230763-09DA-4369-B759-4F3C13DCD774}" type="slidenum">
              <a:rPr lang="en-US" smtClean="0"/>
              <a:pPr/>
              <a:t>8</a:t>
            </a:fld>
            <a:endParaRPr lang="en-US" dirty="0"/>
          </a:p>
        </p:txBody>
      </p:sp>
    </p:spTree>
    <p:extLst>
      <p:ext uri="{BB962C8B-B14F-4D97-AF65-F5344CB8AC3E}">
        <p14:creationId xmlns:p14="http://schemas.microsoft.com/office/powerpoint/2010/main" val="2229150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5FB0CC-3C21-322F-D8EF-BC4E001F1C05}"/>
              </a:ext>
            </a:extLst>
          </p:cNvPr>
          <p:cNvSpPr>
            <a:spLocks noGrp="1"/>
          </p:cNvSpPr>
          <p:nvPr>
            <p:ph type="title" idx="4294967295"/>
          </p:nvPr>
        </p:nvSpPr>
        <p:spPr>
          <a:xfrm>
            <a:off x="0" y="258763"/>
            <a:ext cx="12192000" cy="215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293A"/>
                </a:solidFill>
                <a:effectLst/>
                <a:uLnTx/>
                <a:uFillTx/>
                <a:latin typeface="Segoe UI" panose="020B0502040204020203" pitchFamily="34" charset="0"/>
                <a:ea typeface="+mn-ea"/>
                <a:cs typeface="Segoe UI" panose="020B0502040204020203" pitchFamily="34" charset="0"/>
              </a:rPr>
              <a:t>Levels of Aid</a:t>
            </a:r>
          </a:p>
        </p:txBody>
      </p:sp>
      <p:sp>
        <p:nvSpPr>
          <p:cNvPr id="7" name="Text Placeholder 6">
            <a:extLst>
              <a:ext uri="{FF2B5EF4-FFF2-40B4-BE49-F238E27FC236}">
                <a16:creationId xmlns:a16="http://schemas.microsoft.com/office/drawing/2014/main" id="{15DA67AF-6CCB-F244-8BDC-B30E9054DEC4}"/>
              </a:ext>
            </a:extLst>
          </p:cNvPr>
          <p:cNvSpPr>
            <a:spLocks noGrp="1"/>
          </p:cNvSpPr>
          <p:nvPr>
            <p:ph type="body" sz="quarter" idx="13"/>
          </p:nvPr>
        </p:nvSpPr>
        <p:spPr/>
        <p:txBody>
          <a:bodyPr/>
          <a:lstStyle/>
          <a:p>
            <a:pPr marL="0" indent="0">
              <a:buNone/>
            </a:pPr>
            <a:r>
              <a:rPr lang="en-US" dirty="0"/>
              <a:t>Levels are:</a:t>
            </a:r>
          </a:p>
          <a:p>
            <a:r>
              <a:rPr lang="en-US" dirty="0"/>
              <a:t>Primary aid</a:t>
            </a:r>
          </a:p>
          <a:p>
            <a:r>
              <a:rPr lang="en-US" dirty="0"/>
              <a:t>Secondary aid</a:t>
            </a:r>
          </a:p>
          <a:p>
            <a:r>
              <a:rPr lang="en-US" dirty="0"/>
              <a:t>Continuous aid</a:t>
            </a:r>
          </a:p>
        </p:txBody>
      </p:sp>
      <p:pic>
        <p:nvPicPr>
          <p:cNvPr id="5" name="Picture 4" descr="Continuous aid thermometer shows how aid moves a person along a spectrum from stress to wellness. At the high stress end (red) is primary aid. As the person continues to check and coordinate, support continues, and the person progresses through calm and connection, eventually reaching secondary aid, resulting in competence and confidence (green), resulting in wellness.">
            <a:extLst>
              <a:ext uri="{FF2B5EF4-FFF2-40B4-BE49-F238E27FC236}">
                <a16:creationId xmlns:a16="http://schemas.microsoft.com/office/drawing/2014/main" id="{B23C2486-AA2E-CA57-5D19-65DCFBE5ED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3984" y="1697736"/>
            <a:ext cx="7315200" cy="4346448"/>
          </a:xfrm>
          <a:prstGeom prst="rect">
            <a:avLst/>
          </a:prstGeom>
          <a:solidFill>
            <a:schemeClr val="bg1"/>
          </a:solidFill>
        </p:spPr>
      </p:pic>
      <p:sp>
        <p:nvSpPr>
          <p:cNvPr id="2" name="Footer Placeholder 1">
            <a:extLst>
              <a:ext uri="{FF2B5EF4-FFF2-40B4-BE49-F238E27FC236}">
                <a16:creationId xmlns:a16="http://schemas.microsoft.com/office/drawing/2014/main" id="{416D6D35-24C6-409C-DE9D-859B8B411556}"/>
              </a:ext>
            </a:extLst>
          </p:cNvPr>
          <p:cNvSpPr>
            <a:spLocks noGrp="1"/>
          </p:cNvSpPr>
          <p:nvPr>
            <p:ph type="ftr" sz="quarter" idx="11"/>
          </p:nvPr>
        </p:nvSpPr>
        <p:spPr/>
        <p:txBody>
          <a:bodyPr/>
          <a:lstStyle/>
          <a:p>
            <a:r>
              <a:rPr lang="en-US" dirty="0"/>
              <a:t>UNCLASSIFIED</a:t>
            </a:r>
          </a:p>
        </p:txBody>
      </p:sp>
      <p:sp>
        <p:nvSpPr>
          <p:cNvPr id="3" name="Slide Number Placeholder 2">
            <a:extLst>
              <a:ext uri="{FF2B5EF4-FFF2-40B4-BE49-F238E27FC236}">
                <a16:creationId xmlns:a16="http://schemas.microsoft.com/office/drawing/2014/main" id="{3A3B6409-627E-BEE6-59CF-AFB67C5241D2}"/>
              </a:ext>
            </a:extLst>
          </p:cNvPr>
          <p:cNvSpPr>
            <a:spLocks noGrp="1"/>
          </p:cNvSpPr>
          <p:nvPr>
            <p:ph type="sldNum" sz="quarter" idx="12"/>
          </p:nvPr>
        </p:nvSpPr>
        <p:spPr/>
        <p:txBody>
          <a:bodyPr/>
          <a:lstStyle/>
          <a:p>
            <a:fld id="{92230763-09DA-4369-B759-4F3C13DCD774}" type="slidenum">
              <a:rPr lang="en-US" smtClean="0"/>
              <a:pPr/>
              <a:t>9</a:t>
            </a:fld>
            <a:endParaRPr lang="en-US" dirty="0"/>
          </a:p>
        </p:txBody>
      </p:sp>
    </p:spTree>
    <p:extLst>
      <p:ext uri="{BB962C8B-B14F-4D97-AF65-F5344CB8AC3E}">
        <p14:creationId xmlns:p14="http://schemas.microsoft.com/office/powerpoint/2010/main" val="15776649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938045327E6D41B9450E43D6527BFF" ma:contentTypeVersion="19" ma:contentTypeDescription="Create a new document." ma:contentTypeScope="" ma:versionID="aec57b88a7b49a9193620cf8c004400d">
  <xsd:schema xmlns:xsd="http://www.w3.org/2001/XMLSchema" xmlns:xs="http://www.w3.org/2001/XMLSchema" xmlns:p="http://schemas.microsoft.com/office/2006/metadata/properties" xmlns:ns2="532dfc74-e0b5-4daa-9ee7-4ba3e36fc587" xmlns:ns3="e900ce5a-78c9-4fc5-aa48-93cd2d8e143a" targetNamespace="http://schemas.microsoft.com/office/2006/metadata/properties" ma:root="true" ma:fieldsID="e6af066ee0944630f9a2b6933a484219" ns2:_="" ns3:_="">
    <xsd:import namespace="532dfc74-e0b5-4daa-9ee7-4ba3e36fc587"/>
    <xsd:import namespace="e900ce5a-78c9-4fc5-aa48-93cd2d8e14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COE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2dfc74-e0b5-4daa-9ee7-4ba3e36fc5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cef215b-19b7-4691-95f4-27d2fe62d5d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COEReview" ma:index="23" nillable="true" ma:displayName="COE Review " ma:format="Dropdown" ma:internalName="COEReview">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00ce5a-78c9-4fc5-aa48-93cd2d8e14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3cf6a0f-a6d4-4456-8b04-d73015f46d8c}" ma:internalName="TaxCatchAll" ma:showField="CatchAllData" ma:web="e900ce5a-78c9-4fc5-aa48-93cd2d8e14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32dfc74-e0b5-4daa-9ee7-4ba3e36fc587">
      <Terms xmlns="http://schemas.microsoft.com/office/infopath/2007/PartnerControls"/>
    </lcf76f155ced4ddcb4097134ff3c332f>
    <TaxCatchAll xmlns="e900ce5a-78c9-4fc5-aa48-93cd2d8e143a" xsi:nil="true"/>
    <COEReview xmlns="532dfc74-e0b5-4daa-9ee7-4ba3e36fc587" xsi:nil="true"/>
  </documentManagement>
</p:properties>
</file>

<file path=customXml/itemProps1.xml><?xml version="1.0" encoding="utf-8"?>
<ds:datastoreItem xmlns:ds="http://schemas.openxmlformats.org/officeDocument/2006/customXml" ds:itemID="{19F77388-3BCE-468A-B21F-2ACAD264882B}">
  <ds:schemaRefs>
    <ds:schemaRef ds:uri="http://schemas.microsoft.com/sharepoint/v3/contenttype/forms"/>
  </ds:schemaRefs>
</ds:datastoreItem>
</file>

<file path=customXml/itemProps2.xml><?xml version="1.0" encoding="utf-8"?>
<ds:datastoreItem xmlns:ds="http://schemas.openxmlformats.org/officeDocument/2006/customXml" ds:itemID="{66006F09-7361-46F6-BF7C-278C655618DE}"/>
</file>

<file path=customXml/itemProps3.xml><?xml version="1.0" encoding="utf-8"?>
<ds:datastoreItem xmlns:ds="http://schemas.openxmlformats.org/officeDocument/2006/customXml" ds:itemID="{1B3B03C3-25A9-466B-A58B-8C0B275A435A}">
  <ds:schemaRefs>
    <ds:schemaRef ds:uri="f5947f08-85db-4ee1-a9b9-13ee7128ed83"/>
    <ds:schemaRef ds:uri="http://purl.org/dc/elements/1.1/"/>
    <ds:schemaRef ds:uri="http://schemas.openxmlformats.org/package/2006/metadata/core-properties"/>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febc2fcf-f21a-4f9e-9743-ec92e20456b4"/>
    <ds:schemaRef ds:uri="http://purl.org/dc/dcmitype/"/>
    <ds:schemaRef ds:uri="http://purl.org/dc/terms/"/>
  </ds:schemaRefs>
</ds:datastoreItem>
</file>

<file path=docMetadata/LabelInfo.xml><?xml version="1.0" encoding="utf-8"?>
<clbl:labelList xmlns:clbl="http://schemas.microsoft.com/office/2020/mipLabelMetadata">
  <clbl:label id="{3de9faa6-9fe1-49b3-9a08-227a296b54a6}" enabled="1" method="Privileged" siteId="{66d73691-ea97-48b1-95d5-e94f0a46b878}" contentBits="0" removed="0"/>
</clbl:labelList>
</file>

<file path=docProps/app.xml><?xml version="1.0" encoding="utf-8"?>
<Properties xmlns="http://schemas.openxmlformats.org/officeDocument/2006/extended-properties" xmlns:vt="http://schemas.openxmlformats.org/officeDocument/2006/docPropsVTypes">
  <Template/>
  <TotalTime>368</TotalTime>
  <Words>6284</Words>
  <Application>Microsoft Office PowerPoint</Application>
  <PresentationFormat>Widescreen</PresentationFormat>
  <Paragraphs>781</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Welcome</vt:lpstr>
      <vt:lpstr>Introduction</vt:lpstr>
      <vt:lpstr>Learning Objective</vt:lpstr>
      <vt:lpstr>COSFA</vt:lpstr>
      <vt:lpstr>Stress Continuum</vt:lpstr>
      <vt:lpstr>Reacting Versus Injured</vt:lpstr>
      <vt:lpstr>Sources of Stress Injury</vt:lpstr>
      <vt:lpstr>Barriers to Addressing Stress</vt:lpstr>
      <vt:lpstr>Levels of Aid</vt:lpstr>
      <vt:lpstr>Primary Aid</vt:lpstr>
      <vt:lpstr>Cover Techniques</vt:lpstr>
      <vt:lpstr>Calm Techniques</vt:lpstr>
      <vt:lpstr>Check Tools for Communication</vt:lpstr>
      <vt:lpstr>Secondary Aid</vt:lpstr>
      <vt:lpstr>Continuous Aid</vt:lpstr>
      <vt:lpstr>Coordination Resources (continued)</vt:lpstr>
      <vt:lpstr>Levels of Aid Activity</vt:lpstr>
      <vt:lpstr>COSFA and the Warrior Mindset (continued)</vt:lpstr>
      <vt:lpstr>Call to Action</vt:lpstr>
      <vt:lpstr>References</vt:lpstr>
      <vt:lpstr>Warrior Toughness QR Code</vt:lpstr>
      <vt:lpstr>Glossary</vt:lpstr>
      <vt:lpstr>Glossary (continued)</vt:lpstr>
    </vt:vector>
  </TitlesOfParts>
  <Company>OPNAV N17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Combat and Operational Stress First Aid (COSFA)</dc:title>
  <dc:subject>COSFA</dc:subject>
  <dc:creator>USN</dc:creator>
  <cp:keywords>COSFA</cp:keywords>
  <cp:lastModifiedBy>DiGangi, Holly [USA]</cp:lastModifiedBy>
  <cp:revision>44</cp:revision>
  <dcterms:created xsi:type="dcterms:W3CDTF">2024-12-04T17:45:42Z</dcterms:created>
  <dcterms:modified xsi:type="dcterms:W3CDTF">2026-04-16T15:07:03Z</dcterms:modified>
  <cp:category>Warrior Toughness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0x010100F9938045327E6D41B9450E43D6527BFF</vt:lpwstr>
  </property>
  <property fmtid="{D5CDD505-2E9C-101B-9397-08002B2CF9AE}" pid="3" name="MediaServiceImageTags">
    <vt:lpwstr/>
  </property>
</Properties>
</file>